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60" r:id="rId4"/>
  </p:sldMasterIdLst>
  <p:notesMasterIdLst>
    <p:notesMasterId r:id="rId36"/>
  </p:notesMasterIdLst>
  <p:sldIdLst>
    <p:sldId id="267" r:id="rId5"/>
    <p:sldId id="296" r:id="rId6"/>
    <p:sldId id="276" r:id="rId7"/>
    <p:sldId id="270" r:id="rId8"/>
    <p:sldId id="310" r:id="rId9"/>
    <p:sldId id="311" r:id="rId10"/>
    <p:sldId id="282" r:id="rId11"/>
    <p:sldId id="281" r:id="rId12"/>
    <p:sldId id="271" r:id="rId13"/>
    <p:sldId id="273" r:id="rId14"/>
    <p:sldId id="299" r:id="rId15"/>
    <p:sldId id="285" r:id="rId16"/>
    <p:sldId id="274" r:id="rId17"/>
    <p:sldId id="283" r:id="rId18"/>
    <p:sldId id="322" r:id="rId19"/>
    <p:sldId id="288" r:id="rId20"/>
    <p:sldId id="323" r:id="rId21"/>
    <p:sldId id="290" r:id="rId22"/>
    <p:sldId id="293" r:id="rId23"/>
    <p:sldId id="275" r:id="rId24"/>
    <p:sldId id="302" r:id="rId25"/>
    <p:sldId id="325" r:id="rId26"/>
    <p:sldId id="327" r:id="rId27"/>
    <p:sldId id="328" r:id="rId28"/>
    <p:sldId id="326" r:id="rId29"/>
    <p:sldId id="329" r:id="rId30"/>
    <p:sldId id="330" r:id="rId31"/>
    <p:sldId id="331" r:id="rId32"/>
    <p:sldId id="324" r:id="rId33"/>
    <p:sldId id="315" r:id="rId34"/>
    <p:sldId id="301" r:id="rId35"/>
  </p:sldIdLst>
  <p:sldSz cx="9144000" cy="5143500" type="screen16x9"/>
  <p:notesSz cx="6858000" cy="9144000"/>
  <p:embeddedFontLst>
    <p:embeddedFont>
      <p:font typeface="Nunito Sans" pitchFamily="2" charset="0"/>
      <p:regular r:id="rId37"/>
      <p:bold r:id="rId38"/>
      <p:italic r:id="rId39"/>
      <p:boldItalic r:id="rId40"/>
    </p:embeddedFont>
    <p:embeddedFont>
      <p:font typeface="Nunito Sans Black" pitchFamily="2" charset="0"/>
      <p:bold r:id="rId41"/>
      <p:italic r:id="rId42"/>
      <p:boldItalic r:id="rId43"/>
    </p:embeddedFont>
    <p:embeddedFont>
      <p:font typeface="Nunito Sans ExtraLight" pitchFamily="2" charset="0"/>
      <p:regular r:id="rId44"/>
      <p:italic r:id="rId45"/>
    </p:embeddedFont>
    <p:embeddedFont>
      <p:font typeface="Nunito Sans Light" pitchFamily="2" charset="0"/>
      <p:regular r:id="rId46"/>
      <p:italic r:id="rId47"/>
    </p:embeddedFont>
    <p:embeddedFont>
      <p:font typeface="Roboto" panose="02000000000000000000" pitchFamily="2" charset="0"/>
      <p:regular r:id="rId48"/>
      <p:bold r:id="rId49"/>
      <p:italic r:id="rId50"/>
      <p:boldItalic r:id="rId5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2" pos="4830" userDrawn="1">
          <p15:clr>
            <a:srgbClr val="A4A3A4"/>
          </p15:clr>
        </p15:guide>
        <p15:guide id="3" pos="907" userDrawn="1">
          <p15:clr>
            <a:srgbClr val="A4A3A4"/>
          </p15:clr>
        </p15:guide>
        <p15:guide id="4" orient="horz" pos="2958" userDrawn="1">
          <p15:clr>
            <a:srgbClr val="A4A3A4"/>
          </p15:clr>
        </p15:guide>
        <p15:guide id="5" orient="horz" pos="713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udovica D'Orsa" initials="LD" lastIdx="1" clrIdx="0">
    <p:extLst>
      <p:ext uri="{19B8F6BF-5375-455C-9EA6-DF929625EA0E}">
        <p15:presenceInfo xmlns:p15="http://schemas.microsoft.com/office/powerpoint/2012/main" userId="S::Ludovica.DOrsa@applied.it::9d40f3c8-7b15-4ff2-b743-404296b84eb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EEEE"/>
    <a:srgbClr val="DE6CE8"/>
    <a:srgbClr val="00B0F6"/>
    <a:srgbClr val="00BE7A"/>
    <a:srgbClr val="A4A600"/>
    <a:srgbClr val="F07F78"/>
    <a:srgbClr val="CEDAE9"/>
    <a:srgbClr val="007FC2"/>
    <a:srgbClr val="003BA6"/>
    <a:srgbClr val="012E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7DEBFA-4669-4112-ABCC-54819161F228}" v="18" dt="2021-12-13T11:40:36.21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520" autoAdjust="0"/>
    <p:restoredTop sz="83825" autoAdjust="0"/>
  </p:normalViewPr>
  <p:slideViewPr>
    <p:cSldViewPr snapToGrid="0">
      <p:cViewPr>
        <p:scale>
          <a:sx n="110" d="100"/>
          <a:sy n="110" d="100"/>
        </p:scale>
        <p:origin x="269" y="62"/>
      </p:cViewPr>
      <p:guideLst>
        <p:guide pos="4830"/>
        <p:guide pos="907"/>
        <p:guide orient="horz" pos="2958"/>
        <p:guide orient="horz" pos="71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3.fntdata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font" Target="fonts/font6.fntdata"/><Relationship Id="rId47" Type="http://schemas.openxmlformats.org/officeDocument/2006/relationships/font" Target="fonts/font11.fntdata"/><Relationship Id="rId50" Type="http://schemas.openxmlformats.org/officeDocument/2006/relationships/font" Target="fonts/font14.fntdata"/><Relationship Id="rId55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font" Target="fonts/font1.fntdata"/><Relationship Id="rId40" Type="http://schemas.openxmlformats.org/officeDocument/2006/relationships/font" Target="fonts/font4.fntdata"/><Relationship Id="rId45" Type="http://schemas.openxmlformats.org/officeDocument/2006/relationships/font" Target="fonts/font9.fntdata"/><Relationship Id="rId53" Type="http://schemas.openxmlformats.org/officeDocument/2006/relationships/presProps" Target="presProps.xml"/><Relationship Id="rId58" Type="http://schemas.microsoft.com/office/2015/10/relationships/revisionInfo" Target="revisionInfo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font" Target="fonts/font7.fntdata"/><Relationship Id="rId48" Type="http://schemas.openxmlformats.org/officeDocument/2006/relationships/font" Target="fonts/font12.fntdata"/><Relationship Id="rId56" Type="http://schemas.openxmlformats.org/officeDocument/2006/relationships/tableStyles" Target="tableStyles.xml"/><Relationship Id="rId8" Type="http://schemas.openxmlformats.org/officeDocument/2006/relationships/slide" Target="slides/slide4.xml"/><Relationship Id="rId51" Type="http://schemas.openxmlformats.org/officeDocument/2006/relationships/font" Target="fonts/font15.fntdata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font" Target="fonts/font2.fntdata"/><Relationship Id="rId46" Type="http://schemas.openxmlformats.org/officeDocument/2006/relationships/font" Target="fonts/font10.fntdata"/><Relationship Id="rId20" Type="http://schemas.openxmlformats.org/officeDocument/2006/relationships/slide" Target="slides/slide16.xml"/><Relationship Id="rId41" Type="http://schemas.openxmlformats.org/officeDocument/2006/relationships/font" Target="fonts/font5.fntdata"/><Relationship Id="rId54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notesMaster" Target="notesMasters/notesMaster1.xml"/><Relationship Id="rId49" Type="http://schemas.openxmlformats.org/officeDocument/2006/relationships/font" Target="fonts/font13.fntdata"/><Relationship Id="rId57" Type="http://schemas.microsoft.com/office/2016/11/relationships/changesInfo" Target="changesInfos/changesInfo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font" Target="fonts/font8.fntdata"/><Relationship Id="rId52" Type="http://schemas.openxmlformats.org/officeDocument/2006/relationships/commentAuthors" Target="comment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dovica D'Orsa" userId="9d40f3c8-7b15-4ff2-b743-404296b84eb6" providerId="ADAL" clId="{007DEBFA-4669-4112-ABCC-54819161F228}"/>
    <pc:docChg chg="custSel addSld modSld sldOrd">
      <pc:chgData name="Ludovica D'Orsa" userId="9d40f3c8-7b15-4ff2-b743-404296b84eb6" providerId="ADAL" clId="{007DEBFA-4669-4112-ABCC-54819161F228}" dt="2021-12-13T11:42:00.777" v="88"/>
      <pc:docMkLst>
        <pc:docMk/>
      </pc:docMkLst>
      <pc:sldChg chg="modSp">
        <pc:chgData name="Ludovica D'Orsa" userId="9d40f3c8-7b15-4ff2-b743-404296b84eb6" providerId="ADAL" clId="{007DEBFA-4669-4112-ABCC-54819161F228}" dt="2021-12-13T10:57:47.720" v="1" actId="14826"/>
        <pc:sldMkLst>
          <pc:docMk/>
          <pc:sldMk cId="4237142351" sldId="302"/>
        </pc:sldMkLst>
        <pc:picChg chg="mod">
          <ac:chgData name="Ludovica D'Orsa" userId="9d40f3c8-7b15-4ff2-b743-404296b84eb6" providerId="ADAL" clId="{007DEBFA-4669-4112-ABCC-54819161F228}" dt="2021-12-13T10:57:47.720" v="1" actId="14826"/>
          <ac:picMkLst>
            <pc:docMk/>
            <pc:sldMk cId="4237142351" sldId="302"/>
            <ac:picMk id="7" creationId="{824CA380-F9AA-4E3C-AFB0-4A2E33773FFA}"/>
          </ac:picMkLst>
        </pc:picChg>
      </pc:sldChg>
      <pc:sldChg chg="modSp">
        <pc:chgData name="Ludovica D'Orsa" userId="9d40f3c8-7b15-4ff2-b743-404296b84eb6" providerId="ADAL" clId="{007DEBFA-4669-4112-ABCC-54819161F228}" dt="2021-12-13T10:58:48.353" v="2" actId="14826"/>
        <pc:sldMkLst>
          <pc:docMk/>
          <pc:sldMk cId="2965541272" sldId="304"/>
        </pc:sldMkLst>
        <pc:picChg chg="mod">
          <ac:chgData name="Ludovica D'Orsa" userId="9d40f3c8-7b15-4ff2-b743-404296b84eb6" providerId="ADAL" clId="{007DEBFA-4669-4112-ABCC-54819161F228}" dt="2021-12-13T10:58:48.353" v="2" actId="14826"/>
          <ac:picMkLst>
            <pc:docMk/>
            <pc:sldMk cId="2965541272" sldId="304"/>
            <ac:picMk id="7" creationId="{824CA380-F9AA-4E3C-AFB0-4A2E33773FFA}"/>
          </ac:picMkLst>
        </pc:picChg>
      </pc:sldChg>
      <pc:sldChg chg="modSp">
        <pc:chgData name="Ludovica D'Orsa" userId="9d40f3c8-7b15-4ff2-b743-404296b84eb6" providerId="ADAL" clId="{007DEBFA-4669-4112-ABCC-54819161F228}" dt="2021-12-13T11:00:45.059" v="4" actId="14826"/>
        <pc:sldMkLst>
          <pc:docMk/>
          <pc:sldMk cId="2978110045" sldId="305"/>
        </pc:sldMkLst>
        <pc:picChg chg="mod">
          <ac:chgData name="Ludovica D'Orsa" userId="9d40f3c8-7b15-4ff2-b743-404296b84eb6" providerId="ADAL" clId="{007DEBFA-4669-4112-ABCC-54819161F228}" dt="2021-12-13T11:00:45.059" v="4" actId="14826"/>
          <ac:picMkLst>
            <pc:docMk/>
            <pc:sldMk cId="2978110045" sldId="305"/>
            <ac:picMk id="7" creationId="{824CA380-F9AA-4E3C-AFB0-4A2E33773FFA}"/>
          </ac:picMkLst>
        </pc:picChg>
      </pc:sldChg>
      <pc:sldChg chg="modSp">
        <pc:chgData name="Ludovica D'Orsa" userId="9d40f3c8-7b15-4ff2-b743-404296b84eb6" providerId="ADAL" clId="{007DEBFA-4669-4112-ABCC-54819161F228}" dt="2021-12-13T11:01:38.613" v="5" actId="14826"/>
        <pc:sldMkLst>
          <pc:docMk/>
          <pc:sldMk cId="3051175310" sldId="306"/>
        </pc:sldMkLst>
        <pc:picChg chg="mod">
          <ac:chgData name="Ludovica D'Orsa" userId="9d40f3c8-7b15-4ff2-b743-404296b84eb6" providerId="ADAL" clId="{007DEBFA-4669-4112-ABCC-54819161F228}" dt="2021-12-13T11:01:38.613" v="5" actId="14826"/>
          <ac:picMkLst>
            <pc:docMk/>
            <pc:sldMk cId="3051175310" sldId="306"/>
            <ac:picMk id="7" creationId="{824CA380-F9AA-4E3C-AFB0-4A2E33773FFA}"/>
          </ac:picMkLst>
        </pc:picChg>
      </pc:sldChg>
      <pc:sldChg chg="modSp">
        <pc:chgData name="Ludovica D'Orsa" userId="9d40f3c8-7b15-4ff2-b743-404296b84eb6" providerId="ADAL" clId="{007DEBFA-4669-4112-ABCC-54819161F228}" dt="2021-12-13T11:03:56.157" v="6" actId="14826"/>
        <pc:sldMkLst>
          <pc:docMk/>
          <pc:sldMk cId="1405572417" sldId="307"/>
        </pc:sldMkLst>
        <pc:picChg chg="mod">
          <ac:chgData name="Ludovica D'Orsa" userId="9d40f3c8-7b15-4ff2-b743-404296b84eb6" providerId="ADAL" clId="{007DEBFA-4669-4112-ABCC-54819161F228}" dt="2021-12-13T11:03:56.157" v="6" actId="14826"/>
          <ac:picMkLst>
            <pc:docMk/>
            <pc:sldMk cId="1405572417" sldId="307"/>
            <ac:picMk id="7" creationId="{824CA380-F9AA-4E3C-AFB0-4A2E33773FFA}"/>
          </ac:picMkLst>
        </pc:picChg>
      </pc:sldChg>
      <pc:sldChg chg="modSp">
        <pc:chgData name="Ludovica D'Orsa" userId="9d40f3c8-7b15-4ff2-b743-404296b84eb6" providerId="ADAL" clId="{007DEBFA-4669-4112-ABCC-54819161F228}" dt="2021-12-13T11:06:21.079" v="10" actId="14826"/>
        <pc:sldMkLst>
          <pc:docMk/>
          <pc:sldMk cId="417963129" sldId="308"/>
        </pc:sldMkLst>
        <pc:picChg chg="mod">
          <ac:chgData name="Ludovica D'Orsa" userId="9d40f3c8-7b15-4ff2-b743-404296b84eb6" providerId="ADAL" clId="{007DEBFA-4669-4112-ABCC-54819161F228}" dt="2021-12-13T11:06:21.079" v="10" actId="14826"/>
          <ac:picMkLst>
            <pc:docMk/>
            <pc:sldMk cId="417963129" sldId="308"/>
            <ac:picMk id="7" creationId="{824CA380-F9AA-4E3C-AFB0-4A2E33773FFA}"/>
          </ac:picMkLst>
        </pc:picChg>
      </pc:sldChg>
      <pc:sldChg chg="modSp">
        <pc:chgData name="Ludovica D'Orsa" userId="9d40f3c8-7b15-4ff2-b743-404296b84eb6" providerId="ADAL" clId="{007DEBFA-4669-4112-ABCC-54819161F228}" dt="2021-12-13T11:07:09.973" v="11" actId="14826"/>
        <pc:sldMkLst>
          <pc:docMk/>
          <pc:sldMk cId="2785146614" sldId="309"/>
        </pc:sldMkLst>
        <pc:picChg chg="mod">
          <ac:chgData name="Ludovica D'Orsa" userId="9d40f3c8-7b15-4ff2-b743-404296b84eb6" providerId="ADAL" clId="{007DEBFA-4669-4112-ABCC-54819161F228}" dt="2021-12-13T11:07:09.973" v="11" actId="14826"/>
          <ac:picMkLst>
            <pc:docMk/>
            <pc:sldMk cId="2785146614" sldId="309"/>
            <ac:picMk id="7" creationId="{824CA380-F9AA-4E3C-AFB0-4A2E33773FFA}"/>
          </ac:picMkLst>
        </pc:picChg>
      </pc:sldChg>
      <pc:sldChg chg="modSp">
        <pc:chgData name="Ludovica D'Orsa" userId="9d40f3c8-7b15-4ff2-b743-404296b84eb6" providerId="ADAL" clId="{007DEBFA-4669-4112-ABCC-54819161F228}" dt="2021-12-13T10:59:51.290" v="3" actId="14826"/>
        <pc:sldMkLst>
          <pc:docMk/>
          <pc:sldMk cId="3825443491" sldId="314"/>
        </pc:sldMkLst>
        <pc:picChg chg="mod">
          <ac:chgData name="Ludovica D'Orsa" userId="9d40f3c8-7b15-4ff2-b743-404296b84eb6" providerId="ADAL" clId="{007DEBFA-4669-4112-ABCC-54819161F228}" dt="2021-12-13T10:59:51.290" v="3" actId="14826"/>
          <ac:picMkLst>
            <pc:docMk/>
            <pc:sldMk cId="3825443491" sldId="314"/>
            <ac:picMk id="7" creationId="{824CA380-F9AA-4E3C-AFB0-4A2E33773FFA}"/>
          </ac:picMkLst>
        </pc:picChg>
      </pc:sldChg>
      <pc:sldChg chg="addSp delSp modSp add mod">
        <pc:chgData name="Ludovica D'Orsa" userId="9d40f3c8-7b15-4ff2-b743-404296b84eb6" providerId="ADAL" clId="{007DEBFA-4669-4112-ABCC-54819161F228}" dt="2021-12-13T11:33:02.057" v="59" actId="931"/>
        <pc:sldMkLst>
          <pc:docMk/>
          <pc:sldMk cId="990165482" sldId="316"/>
        </pc:sldMkLst>
        <pc:spChg chg="add del mod">
          <ac:chgData name="Ludovica D'Orsa" userId="9d40f3c8-7b15-4ff2-b743-404296b84eb6" providerId="ADAL" clId="{007DEBFA-4669-4112-ABCC-54819161F228}" dt="2021-12-13T11:33:02.057" v="59" actId="931"/>
          <ac:spMkLst>
            <pc:docMk/>
            <pc:sldMk cId="990165482" sldId="316"/>
            <ac:spMk id="4" creationId="{08ED4F10-0E22-46E4-9021-D8B327503C02}"/>
          </ac:spMkLst>
        </pc:spChg>
        <pc:spChg chg="mod">
          <ac:chgData name="Ludovica D'Orsa" userId="9d40f3c8-7b15-4ff2-b743-404296b84eb6" providerId="ADAL" clId="{007DEBFA-4669-4112-ABCC-54819161F228}" dt="2021-12-13T11:32:39.119" v="57" actId="20577"/>
          <ac:spMkLst>
            <pc:docMk/>
            <pc:sldMk cId="990165482" sldId="316"/>
            <ac:spMk id="5" creationId="{08E06C70-B54A-4480-93B7-BCD8ECD5E7BD}"/>
          </ac:spMkLst>
        </pc:spChg>
        <pc:picChg chg="del mod">
          <ac:chgData name="Ludovica D'Orsa" userId="9d40f3c8-7b15-4ff2-b743-404296b84eb6" providerId="ADAL" clId="{007DEBFA-4669-4112-ABCC-54819161F228}" dt="2021-12-13T11:32:47.873" v="58" actId="21"/>
          <ac:picMkLst>
            <pc:docMk/>
            <pc:sldMk cId="990165482" sldId="316"/>
            <ac:picMk id="7" creationId="{B7E22FC1-459E-45BC-A4D2-61BC2B1E8ECA}"/>
          </ac:picMkLst>
        </pc:picChg>
        <pc:picChg chg="add mod">
          <ac:chgData name="Ludovica D'Orsa" userId="9d40f3c8-7b15-4ff2-b743-404296b84eb6" providerId="ADAL" clId="{007DEBFA-4669-4112-ABCC-54819161F228}" dt="2021-12-13T11:33:02.057" v="59" actId="931"/>
          <ac:picMkLst>
            <pc:docMk/>
            <pc:sldMk cId="990165482" sldId="316"/>
            <ac:picMk id="8" creationId="{DA895B4C-5C88-4F31-9393-592533441B79}"/>
          </ac:picMkLst>
        </pc:picChg>
      </pc:sldChg>
      <pc:sldChg chg="modSp add mod">
        <pc:chgData name="Ludovica D'Orsa" userId="9d40f3c8-7b15-4ff2-b743-404296b84eb6" providerId="ADAL" clId="{007DEBFA-4669-4112-ABCC-54819161F228}" dt="2021-12-13T11:38:10.522" v="75" actId="20577"/>
        <pc:sldMkLst>
          <pc:docMk/>
          <pc:sldMk cId="2777156017" sldId="317"/>
        </pc:sldMkLst>
        <pc:spChg chg="mod">
          <ac:chgData name="Ludovica D'Orsa" userId="9d40f3c8-7b15-4ff2-b743-404296b84eb6" providerId="ADAL" clId="{007DEBFA-4669-4112-ABCC-54819161F228}" dt="2021-12-13T11:38:10.522" v="75" actId="20577"/>
          <ac:spMkLst>
            <pc:docMk/>
            <pc:sldMk cId="2777156017" sldId="317"/>
            <ac:spMk id="5" creationId="{08E06C70-B54A-4480-93B7-BCD8ECD5E7BD}"/>
          </ac:spMkLst>
        </pc:spChg>
        <pc:picChg chg="mod">
          <ac:chgData name="Ludovica D'Orsa" userId="9d40f3c8-7b15-4ff2-b743-404296b84eb6" providerId="ADAL" clId="{007DEBFA-4669-4112-ABCC-54819161F228}" dt="2021-12-13T11:38:04.141" v="61" actId="14826"/>
          <ac:picMkLst>
            <pc:docMk/>
            <pc:sldMk cId="2777156017" sldId="317"/>
            <ac:picMk id="8" creationId="{DA895B4C-5C88-4F31-9393-592533441B79}"/>
          </ac:picMkLst>
        </pc:picChg>
      </pc:sldChg>
      <pc:sldChg chg="modSp add mod">
        <pc:chgData name="Ludovica D'Orsa" userId="9d40f3c8-7b15-4ff2-b743-404296b84eb6" providerId="ADAL" clId="{007DEBFA-4669-4112-ABCC-54819161F228}" dt="2021-12-13T11:38:47.800" v="78" actId="20577"/>
        <pc:sldMkLst>
          <pc:docMk/>
          <pc:sldMk cId="2264271652" sldId="318"/>
        </pc:sldMkLst>
        <pc:spChg chg="mod">
          <ac:chgData name="Ludovica D'Orsa" userId="9d40f3c8-7b15-4ff2-b743-404296b84eb6" providerId="ADAL" clId="{007DEBFA-4669-4112-ABCC-54819161F228}" dt="2021-12-13T11:38:47.800" v="78" actId="20577"/>
          <ac:spMkLst>
            <pc:docMk/>
            <pc:sldMk cId="2264271652" sldId="318"/>
            <ac:spMk id="5" creationId="{08E06C70-B54A-4480-93B7-BCD8ECD5E7BD}"/>
          </ac:spMkLst>
        </pc:spChg>
        <pc:picChg chg="mod">
          <ac:chgData name="Ludovica D'Orsa" userId="9d40f3c8-7b15-4ff2-b743-404296b84eb6" providerId="ADAL" clId="{007DEBFA-4669-4112-ABCC-54819161F228}" dt="2021-12-13T11:38:40.790" v="77" actId="14826"/>
          <ac:picMkLst>
            <pc:docMk/>
            <pc:sldMk cId="2264271652" sldId="318"/>
            <ac:picMk id="8" creationId="{DA895B4C-5C88-4F31-9393-592533441B79}"/>
          </ac:picMkLst>
        </pc:picChg>
      </pc:sldChg>
      <pc:sldChg chg="add">
        <pc:chgData name="Ludovica D'Orsa" userId="9d40f3c8-7b15-4ff2-b743-404296b84eb6" providerId="ADAL" clId="{007DEBFA-4669-4112-ABCC-54819161F228}" dt="2021-12-13T11:38:56.829" v="79" actId="2890"/>
        <pc:sldMkLst>
          <pc:docMk/>
          <pc:sldMk cId="3277903760" sldId="319"/>
        </pc:sldMkLst>
      </pc:sldChg>
      <pc:sldChg chg="addSp delSp modSp add mod">
        <pc:chgData name="Ludovica D'Orsa" userId="9d40f3c8-7b15-4ff2-b743-404296b84eb6" providerId="ADAL" clId="{007DEBFA-4669-4112-ABCC-54819161F228}" dt="2021-12-13T11:40:36.212" v="85" actId="931"/>
        <pc:sldMkLst>
          <pc:docMk/>
          <pc:sldMk cId="3913594992" sldId="320"/>
        </pc:sldMkLst>
        <pc:spChg chg="add del mod">
          <ac:chgData name="Ludovica D'Orsa" userId="9d40f3c8-7b15-4ff2-b743-404296b84eb6" providerId="ADAL" clId="{007DEBFA-4669-4112-ABCC-54819161F228}" dt="2021-12-13T11:40:36.212" v="85" actId="931"/>
          <ac:spMkLst>
            <pc:docMk/>
            <pc:sldMk cId="3913594992" sldId="320"/>
            <ac:spMk id="4" creationId="{698A910D-7254-43F5-912F-E2ADB1FCC75E}"/>
          </ac:spMkLst>
        </pc:spChg>
        <pc:picChg chg="add mod">
          <ac:chgData name="Ludovica D'Orsa" userId="9d40f3c8-7b15-4ff2-b743-404296b84eb6" providerId="ADAL" clId="{007DEBFA-4669-4112-ABCC-54819161F228}" dt="2021-12-13T11:40:36.212" v="85" actId="931"/>
          <ac:picMkLst>
            <pc:docMk/>
            <pc:sldMk cId="3913594992" sldId="320"/>
            <ac:picMk id="7" creationId="{AD2216E0-F78F-483C-81DA-69603D7F7F15}"/>
          </ac:picMkLst>
        </pc:picChg>
        <pc:picChg chg="del mod">
          <ac:chgData name="Ludovica D'Orsa" userId="9d40f3c8-7b15-4ff2-b743-404296b84eb6" providerId="ADAL" clId="{007DEBFA-4669-4112-ABCC-54819161F228}" dt="2021-12-13T11:40:23.551" v="83" actId="21"/>
          <ac:picMkLst>
            <pc:docMk/>
            <pc:sldMk cId="3913594992" sldId="320"/>
            <ac:picMk id="8" creationId="{DA895B4C-5C88-4F31-9393-592533441B79}"/>
          </ac:picMkLst>
        </pc:picChg>
      </pc:sldChg>
      <pc:sldChg chg="add ord">
        <pc:chgData name="Ludovica D'Orsa" userId="9d40f3c8-7b15-4ff2-b743-404296b84eb6" providerId="ADAL" clId="{007DEBFA-4669-4112-ABCC-54819161F228}" dt="2021-12-13T11:42:00.777" v="88"/>
        <pc:sldMkLst>
          <pc:docMk/>
          <pc:sldMk cId="4108479107" sldId="321"/>
        </pc:sldMkLst>
      </pc:sldChg>
    </pc:docChg>
  </pc:docChgLst>
</pc:chgInfo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3.png>
</file>

<file path=ppt/media/image4.png>
</file>

<file path=ppt/media/image5.jpg>
</file>

<file path=ppt/media/image6.png>
</file>

<file path=ppt/media/image7.gif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868988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Inserire tabella (?)</a:t>
            </a:r>
          </a:p>
        </p:txBody>
      </p:sp>
    </p:spTree>
    <p:extLst>
      <p:ext uri="{BB962C8B-B14F-4D97-AF65-F5344CB8AC3E}">
        <p14:creationId xmlns:p14="http://schemas.microsoft.com/office/powerpoint/2010/main" val="25933014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596088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Espressa in percentuale</a:t>
            </a:r>
          </a:p>
          <a:p>
            <a:r>
              <a:rPr lang="it-IT" dirty="0"/>
              <a:t>Cluster colorati + tabella</a:t>
            </a:r>
          </a:p>
        </p:txBody>
      </p:sp>
    </p:spTree>
    <p:extLst>
      <p:ext uri="{BB962C8B-B14F-4D97-AF65-F5344CB8AC3E}">
        <p14:creationId xmlns:p14="http://schemas.microsoft.com/office/powerpoint/2010/main" val="3449199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Espressa in percentuale</a:t>
            </a:r>
          </a:p>
          <a:p>
            <a:r>
              <a:rPr lang="it-IT" dirty="0"/>
              <a:t>Cluster colorati + tabella</a:t>
            </a:r>
          </a:p>
        </p:txBody>
      </p:sp>
    </p:spTree>
    <p:extLst>
      <p:ext uri="{BB962C8B-B14F-4D97-AF65-F5344CB8AC3E}">
        <p14:creationId xmlns:p14="http://schemas.microsoft.com/office/powerpoint/2010/main" val="26030068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Espressa in percentuale</a:t>
            </a:r>
          </a:p>
          <a:p>
            <a:r>
              <a:rPr lang="it-IT" dirty="0"/>
              <a:t>Cluster colorati + tabella</a:t>
            </a:r>
          </a:p>
        </p:txBody>
      </p:sp>
    </p:spTree>
    <p:extLst>
      <p:ext uri="{BB962C8B-B14F-4D97-AF65-F5344CB8AC3E}">
        <p14:creationId xmlns:p14="http://schemas.microsoft.com/office/powerpoint/2010/main" val="19287054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Espressa in percentuale</a:t>
            </a:r>
          </a:p>
          <a:p>
            <a:r>
              <a:rPr lang="it-IT" dirty="0"/>
              <a:t>Cluster colorati + tabella</a:t>
            </a:r>
          </a:p>
        </p:txBody>
      </p:sp>
    </p:spTree>
    <p:extLst>
      <p:ext uri="{BB962C8B-B14F-4D97-AF65-F5344CB8AC3E}">
        <p14:creationId xmlns:p14="http://schemas.microsoft.com/office/powerpoint/2010/main" val="424955630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Espressa in percentuale</a:t>
            </a:r>
          </a:p>
          <a:p>
            <a:r>
              <a:rPr lang="it-IT" dirty="0"/>
              <a:t>Cluster colorati + tabella</a:t>
            </a:r>
          </a:p>
        </p:txBody>
      </p:sp>
    </p:spTree>
    <p:extLst>
      <p:ext uri="{BB962C8B-B14F-4D97-AF65-F5344CB8AC3E}">
        <p14:creationId xmlns:p14="http://schemas.microsoft.com/office/powerpoint/2010/main" val="214087715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Espressa in percentuale</a:t>
            </a:r>
          </a:p>
          <a:p>
            <a:r>
              <a:rPr lang="it-IT" dirty="0"/>
              <a:t>Cluster colorati + tabella</a:t>
            </a:r>
          </a:p>
        </p:txBody>
      </p:sp>
    </p:spTree>
    <p:extLst>
      <p:ext uri="{BB962C8B-B14F-4D97-AF65-F5344CB8AC3E}">
        <p14:creationId xmlns:p14="http://schemas.microsoft.com/office/powerpoint/2010/main" val="18401029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Espressa in percentuale</a:t>
            </a:r>
          </a:p>
          <a:p>
            <a:r>
              <a:rPr lang="it-IT" dirty="0"/>
              <a:t>Cluster colorati + tabella</a:t>
            </a:r>
          </a:p>
        </p:txBody>
      </p:sp>
    </p:spTree>
    <p:extLst>
      <p:ext uri="{BB962C8B-B14F-4D97-AF65-F5344CB8AC3E}">
        <p14:creationId xmlns:p14="http://schemas.microsoft.com/office/powerpoint/2010/main" val="33977660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Espressa in percentuale</a:t>
            </a:r>
          </a:p>
          <a:p>
            <a:r>
              <a:rPr lang="it-IT" dirty="0"/>
              <a:t>Cluster colorati + tabella</a:t>
            </a:r>
          </a:p>
        </p:txBody>
      </p:sp>
    </p:spTree>
    <p:extLst>
      <p:ext uri="{BB962C8B-B14F-4D97-AF65-F5344CB8AC3E}">
        <p14:creationId xmlns:p14="http://schemas.microsoft.com/office/powerpoint/2010/main" val="35029279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Inserire GIF</a:t>
            </a:r>
          </a:p>
        </p:txBody>
      </p:sp>
    </p:spTree>
    <p:extLst>
      <p:ext uri="{BB962C8B-B14F-4D97-AF65-F5344CB8AC3E}">
        <p14:creationId xmlns:p14="http://schemas.microsoft.com/office/powerpoint/2010/main" val="388102123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1179 Vetture (eliminate quelle con meno di 3 giorni di record a velocità </a:t>
            </a:r>
            <a:r>
              <a:rPr lang="it-IT" dirty="0" err="1"/>
              <a:t>nonnulle</a:t>
            </a:r>
            <a:r>
              <a:rPr lang="it-IT" dirty="0"/>
              <a:t> e i vin di test)</a:t>
            </a:r>
          </a:p>
          <a:p>
            <a:r>
              <a:rPr lang="it-IT" dirty="0"/>
              <a:t>Poi proviamo a dare nomi</a:t>
            </a:r>
          </a:p>
        </p:txBody>
      </p:sp>
    </p:spTree>
    <p:extLst>
      <p:ext uri="{BB962C8B-B14F-4D97-AF65-F5344CB8AC3E}">
        <p14:creationId xmlns:p14="http://schemas.microsoft.com/office/powerpoint/2010/main" val="153644908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1179 Vetture (eliminate quelle con meno di 3 giorni di record a velocità </a:t>
            </a:r>
            <a:r>
              <a:rPr lang="it-IT" dirty="0" err="1"/>
              <a:t>nonnulle</a:t>
            </a:r>
            <a:r>
              <a:rPr lang="it-IT" dirty="0"/>
              <a:t> e i vin di test)</a:t>
            </a:r>
          </a:p>
          <a:p>
            <a:r>
              <a:rPr lang="it-IT" dirty="0"/>
              <a:t>Poi proviamo a dare nomi</a:t>
            </a:r>
          </a:p>
        </p:txBody>
      </p:sp>
    </p:spTree>
    <p:extLst>
      <p:ext uri="{BB962C8B-B14F-4D97-AF65-F5344CB8AC3E}">
        <p14:creationId xmlns:p14="http://schemas.microsoft.com/office/powerpoint/2010/main" val="2099430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Partire da descrittivo o empirico?</a:t>
            </a:r>
          </a:p>
        </p:txBody>
      </p:sp>
    </p:spTree>
    <p:extLst>
      <p:ext uri="{BB962C8B-B14F-4D97-AF65-F5344CB8AC3E}">
        <p14:creationId xmlns:p14="http://schemas.microsoft.com/office/powerpoint/2010/main" val="17538913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058041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1179 Vetture (eliminate quelle con meno di 3 giorni di record a velocità </a:t>
            </a:r>
            <a:r>
              <a:rPr lang="it-IT" dirty="0" err="1"/>
              <a:t>nonnulle</a:t>
            </a:r>
            <a:r>
              <a:rPr lang="it-IT" dirty="0"/>
              <a:t> e i vin di test)</a:t>
            </a:r>
          </a:p>
          <a:p>
            <a:r>
              <a:rPr lang="it-IT" dirty="0"/>
              <a:t>Poi proviamo a dare nomi</a:t>
            </a:r>
          </a:p>
        </p:txBody>
      </p:sp>
    </p:spTree>
    <p:extLst>
      <p:ext uri="{BB962C8B-B14F-4D97-AF65-F5344CB8AC3E}">
        <p14:creationId xmlns:p14="http://schemas.microsoft.com/office/powerpoint/2010/main" val="2380663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594134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573072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0413455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890606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- fro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5">
            <a:extLst>
              <a:ext uri="{FF2B5EF4-FFF2-40B4-BE49-F238E27FC236}">
                <a16:creationId xmlns:a16="http://schemas.microsoft.com/office/drawing/2014/main" id="{6EE919CC-CAFF-BB42-9A7F-E7FCB6C04F9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7566" y="0"/>
            <a:ext cx="7181465" cy="5143500"/>
          </a:xfrm>
          <a:custGeom>
            <a:avLst/>
            <a:gdLst>
              <a:gd name="connsiteX0" fmla="*/ 0 w 9575286"/>
              <a:gd name="connsiteY0" fmla="*/ 0 h 6858000"/>
              <a:gd name="connsiteX1" fmla="*/ 9575286 w 9575286"/>
              <a:gd name="connsiteY1" fmla="*/ 0 h 6858000"/>
              <a:gd name="connsiteX2" fmla="*/ 2679823 w 9575286"/>
              <a:gd name="connsiteY2" fmla="*/ 6858000 h 6858000"/>
              <a:gd name="connsiteX3" fmla="*/ 0 w 957528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75286" h="6858000">
                <a:moveTo>
                  <a:pt x="0" y="0"/>
                </a:moveTo>
                <a:lnTo>
                  <a:pt x="9575286" y="0"/>
                </a:lnTo>
                <a:lnTo>
                  <a:pt x="267982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GB"/>
              <a:t>Click icon to add picture</a:t>
            </a:r>
            <a:endParaRPr lang="id-ID"/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9FE07F2F-4BC8-4645-AD07-F8A7BFC8C3DE}"/>
              </a:ext>
            </a:extLst>
          </p:cNvPr>
          <p:cNvGrpSpPr/>
          <p:nvPr userDrawn="1"/>
        </p:nvGrpSpPr>
        <p:grpSpPr>
          <a:xfrm>
            <a:off x="3934834" y="3157762"/>
            <a:ext cx="4018892" cy="3240105"/>
            <a:chOff x="3934834" y="2971622"/>
            <a:chExt cx="4018892" cy="3240105"/>
          </a:xfrm>
        </p:grpSpPr>
        <p:pic>
          <p:nvPicPr>
            <p:cNvPr id="7" name="Gruppo" descr="Gruppo">
              <a:extLst>
                <a:ext uri="{FF2B5EF4-FFF2-40B4-BE49-F238E27FC236}">
                  <a16:creationId xmlns:a16="http://schemas.microsoft.com/office/drawing/2014/main" id="{09699C3C-D265-3E4C-BFE7-58C090606AE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70719" t="68298" r="79" b="4642"/>
            <a:stretch>
              <a:fillRect/>
            </a:stretch>
          </p:blipFill>
          <p:spPr>
            <a:xfrm>
              <a:off x="4290038" y="2973305"/>
              <a:ext cx="3663688" cy="3238422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8" name="Immagine 13" descr="Immagine 13">
              <a:extLst>
                <a:ext uri="{FF2B5EF4-FFF2-40B4-BE49-F238E27FC236}">
                  <a16:creationId xmlns:a16="http://schemas.microsoft.com/office/drawing/2014/main" id="{CEAC813D-7C2D-2749-9B1E-F7866DCD16A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934834" y="2971622"/>
              <a:ext cx="1274332" cy="1497345"/>
            </a:xfrm>
            <a:prstGeom prst="rect">
              <a:avLst/>
            </a:prstGeom>
            <a:ln w="12700">
              <a:miter lim="400000"/>
            </a:ln>
          </p:spPr>
        </p:pic>
      </p:grpSp>
      <p:sp>
        <p:nvSpPr>
          <p:cNvPr id="13" name="Segnaposto testo 12">
            <a:extLst>
              <a:ext uri="{FF2B5EF4-FFF2-40B4-BE49-F238E27FC236}">
                <a16:creationId xmlns:a16="http://schemas.microsoft.com/office/drawing/2014/main" id="{F30A649C-E887-EA4C-9C91-A5890872DE1E}"/>
              </a:ext>
            </a:extLst>
          </p:cNvPr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323850" y="1143000"/>
            <a:ext cx="8451850" cy="760395"/>
          </a:xfrm>
          <a:prstGeom prst="rect">
            <a:avLst/>
          </a:prstGeom>
        </p:spPr>
        <p:txBody>
          <a:bodyPr anchor="ctr"/>
          <a:lstStyle>
            <a:lvl1pPr algn="ctr">
              <a:defRPr sz="4800" b="0" i="0">
                <a:latin typeface="Nunito Sans Black" pitchFamily="2" charset="77"/>
              </a:defRPr>
            </a:lvl1pPr>
          </a:lstStyle>
          <a:p>
            <a:r>
              <a:rPr lang="it-IT" dirty="0"/>
              <a:t>Title</a:t>
            </a:r>
          </a:p>
        </p:txBody>
      </p:sp>
      <p:sp>
        <p:nvSpPr>
          <p:cNvPr id="14" name="Segnaposto testo 12">
            <a:extLst>
              <a:ext uri="{FF2B5EF4-FFF2-40B4-BE49-F238E27FC236}">
                <a16:creationId xmlns:a16="http://schemas.microsoft.com/office/drawing/2014/main" id="{19437892-1F4B-E14C-9156-504D311B95D4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323850" y="1908974"/>
            <a:ext cx="8451850" cy="760395"/>
          </a:xfrm>
          <a:prstGeom prst="rect">
            <a:avLst/>
          </a:prstGeom>
        </p:spPr>
        <p:txBody>
          <a:bodyPr anchor="ctr"/>
          <a:lstStyle>
            <a:lvl1pPr algn="ctr">
              <a:defRPr sz="1400" b="0" i="0">
                <a:solidFill>
                  <a:schemeClr val="accent1"/>
                </a:solidFill>
                <a:latin typeface="Nunito Sans" pitchFamily="2" charset="77"/>
              </a:defRPr>
            </a:lvl1pPr>
          </a:lstStyle>
          <a:p>
            <a:r>
              <a:rPr lang="it-IT" dirty="0" err="1"/>
              <a:t>Subtitle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904275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ECCD89A-6F2E-4797-86D1-54E20C844D6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188867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/>
          <a:lstStyle/>
          <a:p>
            <a:r>
              <a:rPr lang="en-GB"/>
              <a:t>Click icon to add picture</a:t>
            </a:r>
            <a:endParaRPr lang="id-ID" dirty="0"/>
          </a:p>
        </p:txBody>
      </p:sp>
      <p:sp>
        <p:nvSpPr>
          <p:cNvPr id="6" name="Segnaposto testo 9">
            <a:extLst>
              <a:ext uri="{FF2B5EF4-FFF2-40B4-BE49-F238E27FC236}">
                <a16:creationId xmlns:a16="http://schemas.microsoft.com/office/drawing/2014/main" id="{FF9E57BF-604F-D947-894F-7C4E98AF3C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1699" y="2109354"/>
            <a:ext cx="8643615" cy="2379519"/>
          </a:xfrm>
          <a:prstGeom prst="rect">
            <a:avLst/>
          </a:prstGeom>
        </p:spPr>
        <p:txBody>
          <a:bodyPr/>
          <a:lstStyle>
            <a:lvl1pPr>
              <a:buNone/>
              <a:defRPr sz="1400">
                <a:latin typeface="Nunito Sans" pitchFamily="2" charset="77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grpSp>
        <p:nvGrpSpPr>
          <p:cNvPr id="7" name="Gruppo">
            <a:extLst>
              <a:ext uri="{FF2B5EF4-FFF2-40B4-BE49-F238E27FC236}">
                <a16:creationId xmlns:a16="http://schemas.microsoft.com/office/drawing/2014/main" id="{5D8CE1D1-2C91-3240-A8F3-408E4C3D6F6F}"/>
              </a:ext>
            </a:extLst>
          </p:cNvPr>
          <p:cNvGrpSpPr/>
          <p:nvPr userDrawn="1"/>
        </p:nvGrpSpPr>
        <p:grpSpPr>
          <a:xfrm>
            <a:off x="5956390" y="4567336"/>
            <a:ext cx="1455776" cy="1714396"/>
            <a:chOff x="0" y="0"/>
            <a:chExt cx="1455774" cy="1714394"/>
          </a:xfrm>
        </p:grpSpPr>
        <p:pic>
          <p:nvPicPr>
            <p:cNvPr id="8" name="Gruppo" descr="Gruppo">
              <a:extLst>
                <a:ext uri="{FF2B5EF4-FFF2-40B4-BE49-F238E27FC236}">
                  <a16:creationId xmlns:a16="http://schemas.microsoft.com/office/drawing/2014/main" id="{EADBDF5F-E186-0747-8268-279892BDCB5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>
            <a:xfrm>
              <a:off x="160436" y="760"/>
              <a:ext cx="1295339" cy="171363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9" name="Immagine 13" descr="Immagine 13">
              <a:extLst>
                <a:ext uri="{FF2B5EF4-FFF2-40B4-BE49-F238E27FC236}">
                  <a16:creationId xmlns:a16="http://schemas.microsoft.com/office/drawing/2014/main" id="{BAA6A0B9-5D78-3E4B-9339-E119BE2751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575582" cy="4121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19602532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ECCD89A-6F2E-4797-86D1-54E20C844D6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771650"/>
            <a:ext cx="9144000" cy="337185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/>
          <a:lstStyle/>
          <a:p>
            <a:r>
              <a:rPr lang="en-GB"/>
              <a:t>Click icon to add picture</a:t>
            </a:r>
            <a:endParaRPr lang="id-ID"/>
          </a:p>
        </p:txBody>
      </p:sp>
      <p:sp>
        <p:nvSpPr>
          <p:cNvPr id="5" name="Segnaposto testo 9">
            <a:extLst>
              <a:ext uri="{FF2B5EF4-FFF2-40B4-BE49-F238E27FC236}">
                <a16:creationId xmlns:a16="http://schemas.microsoft.com/office/drawing/2014/main" id="{AD862238-5300-0749-88B1-FAFFEA5547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740151" y="137999"/>
            <a:ext cx="5215164" cy="921544"/>
          </a:xfrm>
          <a:prstGeom prst="rect">
            <a:avLst/>
          </a:prstGeom>
        </p:spPr>
        <p:txBody>
          <a:bodyPr/>
          <a:lstStyle>
            <a:lvl1pPr>
              <a:buNone/>
              <a:defRPr sz="900" b="0" i="0">
                <a:latin typeface="Nunito Sans ExtraLight" pitchFamily="2" charset="77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Segnaposto titolo 1">
            <a:extLst>
              <a:ext uri="{FF2B5EF4-FFF2-40B4-BE49-F238E27FC236}">
                <a16:creationId xmlns:a16="http://schemas.microsoft.com/office/drawing/2014/main" id="{D3F73949-7DF9-764E-AFA7-07A2D741B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303213"/>
            <a:ext cx="3156769" cy="394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2408370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titolo 1">
            <a:extLst>
              <a:ext uri="{FF2B5EF4-FFF2-40B4-BE49-F238E27FC236}">
                <a16:creationId xmlns:a16="http://schemas.microsoft.com/office/drawing/2014/main" id="{D3F73949-7DF9-764E-AFA7-07A2D741B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303213"/>
            <a:ext cx="7416800" cy="394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it-IT" dirty="0"/>
          </a:p>
        </p:txBody>
      </p:sp>
      <p:sp>
        <p:nvSpPr>
          <p:cNvPr id="7" name="Google Shape;202;p21">
            <a:extLst>
              <a:ext uri="{FF2B5EF4-FFF2-40B4-BE49-F238E27FC236}">
                <a16:creationId xmlns:a16="http://schemas.microsoft.com/office/drawing/2014/main" id="{1231C964-9308-5949-8C28-F80F93E5394B}"/>
              </a:ext>
            </a:extLst>
          </p:cNvPr>
          <p:cNvSpPr/>
          <p:nvPr userDrawn="1"/>
        </p:nvSpPr>
        <p:spPr>
          <a:xfrm rot="10800000" flipH="1">
            <a:off x="3098730" y="732142"/>
            <a:ext cx="2651830" cy="2651830"/>
          </a:xfrm>
          <a:prstGeom prst="teardrop">
            <a:avLst>
              <a:gd name="adj" fmla="val 10000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" name="Google Shape;27;p5">
            <a:extLst>
              <a:ext uri="{FF2B5EF4-FFF2-40B4-BE49-F238E27FC236}">
                <a16:creationId xmlns:a16="http://schemas.microsoft.com/office/drawing/2014/main" id="{E943E079-3764-014E-931D-2E0FE4216DD9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1403350" y="3726871"/>
            <a:ext cx="6337300" cy="5841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0" lvl="0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0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pPr lvl="0">
              <a:spcBef>
                <a:spcPts val="600"/>
              </a:spcBef>
            </a:pPr>
            <a:r>
              <a:rPr lang="en-GB">
                <a:latin typeface="Nunito Sans" pitchFamily="2" charset="77"/>
                <a:sym typeface="Nunito Sans"/>
              </a:rPr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86287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 preserve="1">
  <p:cSld name="custom 9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323850" y="303213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GB"/>
              <a:t>Click to edit Master title style</a:t>
            </a:r>
            <a:endParaRPr dirty="0"/>
          </a:p>
        </p:txBody>
      </p:sp>
      <p:grpSp>
        <p:nvGrpSpPr>
          <p:cNvPr id="6" name="Gruppo">
            <a:extLst>
              <a:ext uri="{FF2B5EF4-FFF2-40B4-BE49-F238E27FC236}">
                <a16:creationId xmlns:a16="http://schemas.microsoft.com/office/drawing/2014/main" id="{48D4368C-D8AC-F148-B817-D9467A92D62B}"/>
              </a:ext>
            </a:extLst>
          </p:cNvPr>
          <p:cNvGrpSpPr/>
          <p:nvPr userDrawn="1"/>
        </p:nvGrpSpPr>
        <p:grpSpPr>
          <a:xfrm>
            <a:off x="5956390" y="4567336"/>
            <a:ext cx="1455776" cy="1714396"/>
            <a:chOff x="0" y="0"/>
            <a:chExt cx="1455774" cy="1714394"/>
          </a:xfrm>
        </p:grpSpPr>
        <p:pic>
          <p:nvPicPr>
            <p:cNvPr id="7" name="Gruppo" descr="Gruppo">
              <a:extLst>
                <a:ext uri="{FF2B5EF4-FFF2-40B4-BE49-F238E27FC236}">
                  <a16:creationId xmlns:a16="http://schemas.microsoft.com/office/drawing/2014/main" id="{299B4F50-7DE9-484B-BA00-BE674EE7291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70719" t="68298" r="6422"/>
            <a:stretch>
              <a:fillRect/>
            </a:stretch>
          </p:blipFill>
          <p:spPr>
            <a:xfrm>
              <a:off x="160436" y="760"/>
              <a:ext cx="1295339" cy="171363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8" name="Immagine 13" descr="Immagine 13">
              <a:extLst>
                <a:ext uri="{FF2B5EF4-FFF2-40B4-BE49-F238E27FC236}">
                  <a16:creationId xmlns:a16="http://schemas.microsoft.com/office/drawing/2014/main" id="{4CC0E04D-A0A2-CB40-BCED-4A234A76B2E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b="39062"/>
            <a:stretch>
              <a:fillRect/>
            </a:stretch>
          </p:blipFill>
          <p:spPr>
            <a:xfrm>
              <a:off x="0" y="0"/>
              <a:ext cx="575582" cy="4121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40645075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- b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>
            <a:extLst>
              <a:ext uri="{FF2B5EF4-FFF2-40B4-BE49-F238E27FC236}">
                <a16:creationId xmlns:a16="http://schemas.microsoft.com/office/drawing/2014/main" id="{710FE096-CCA9-6F4E-98CC-CFF7E232DBF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25000"/>
          </a:blip>
          <a:srcRect t="26607" r="440" b="29280"/>
          <a:stretch/>
        </p:blipFill>
        <p:spPr>
          <a:xfrm>
            <a:off x="0" y="-66446"/>
            <a:ext cx="9144000" cy="2636995"/>
          </a:xfrm>
          <a:prstGeom prst="rect">
            <a:avLst/>
          </a:prstGeom>
          <a:solidFill>
            <a:srgbClr val="130C16"/>
          </a:solidFill>
        </p:spPr>
      </p:pic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8D470E5-ED2F-41E1-BF3C-5FBBC7509EB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700088"/>
            <a:ext cx="9144000" cy="3743325"/>
          </a:xfrm>
          <a:custGeom>
            <a:avLst/>
            <a:gdLst>
              <a:gd name="connsiteX0" fmla="*/ 12192000 w 12192000"/>
              <a:gd name="connsiteY0" fmla="*/ 0 h 4991100"/>
              <a:gd name="connsiteX1" fmla="*/ 12192000 w 12192000"/>
              <a:gd name="connsiteY1" fmla="*/ 4991100 h 4991100"/>
              <a:gd name="connsiteX2" fmla="*/ 9713590 w 12192000"/>
              <a:gd name="connsiteY2" fmla="*/ 2495550 h 4991100"/>
              <a:gd name="connsiteX3" fmla="*/ 0 w 12192000"/>
              <a:gd name="connsiteY3" fmla="*/ 0 h 4991100"/>
              <a:gd name="connsiteX4" fmla="*/ 2478410 w 12192000"/>
              <a:gd name="connsiteY4" fmla="*/ 2495550 h 4991100"/>
              <a:gd name="connsiteX5" fmla="*/ 0 w 12192000"/>
              <a:gd name="connsiteY5" fmla="*/ 4991100 h 4991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4991100">
                <a:moveTo>
                  <a:pt x="12192000" y="0"/>
                </a:moveTo>
                <a:lnTo>
                  <a:pt x="12192000" y="4991100"/>
                </a:lnTo>
                <a:lnTo>
                  <a:pt x="9713590" y="2495550"/>
                </a:lnTo>
                <a:close/>
                <a:moveTo>
                  <a:pt x="0" y="0"/>
                </a:moveTo>
                <a:lnTo>
                  <a:pt x="2478410" y="2495550"/>
                </a:lnTo>
                <a:lnTo>
                  <a:pt x="0" y="4991100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5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id-ID" dirty="0"/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85FD3EC8-820B-244C-9284-F6B4424FA90D}"/>
              </a:ext>
            </a:extLst>
          </p:cNvPr>
          <p:cNvGrpSpPr/>
          <p:nvPr userDrawn="1"/>
        </p:nvGrpSpPr>
        <p:grpSpPr>
          <a:xfrm>
            <a:off x="3934834" y="2971622"/>
            <a:ext cx="4018892" cy="3240105"/>
            <a:chOff x="3934834" y="2971622"/>
            <a:chExt cx="4018892" cy="3240105"/>
          </a:xfrm>
        </p:grpSpPr>
        <p:pic>
          <p:nvPicPr>
            <p:cNvPr id="5" name="Gruppo" descr="Gruppo">
              <a:extLst>
                <a:ext uri="{FF2B5EF4-FFF2-40B4-BE49-F238E27FC236}">
                  <a16:creationId xmlns:a16="http://schemas.microsoft.com/office/drawing/2014/main" id="{BA4655FF-04D9-FE41-AB20-043555B5C7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70719" t="68298" r="79" b="4642"/>
            <a:stretch>
              <a:fillRect/>
            </a:stretch>
          </p:blipFill>
          <p:spPr>
            <a:xfrm>
              <a:off x="4290038" y="2973305"/>
              <a:ext cx="3663688" cy="3238422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8" name="Immagine 13" descr="Immagine 13">
              <a:extLst>
                <a:ext uri="{FF2B5EF4-FFF2-40B4-BE49-F238E27FC236}">
                  <a16:creationId xmlns:a16="http://schemas.microsoft.com/office/drawing/2014/main" id="{4353CC39-5E87-9B4D-B661-CB7C2D47A3A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934834" y="2971622"/>
              <a:ext cx="1274332" cy="1497345"/>
            </a:xfrm>
            <a:prstGeom prst="rect">
              <a:avLst/>
            </a:prstGeom>
            <a:ln w="12700">
              <a:miter lim="400000"/>
            </a:ln>
          </p:spPr>
        </p:pic>
      </p:grp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FE06143-BF8F-9B4E-9D3D-3FD5797FE7B8}"/>
              </a:ext>
            </a:extLst>
          </p:cNvPr>
          <p:cNvSpPr txBox="1"/>
          <p:nvPr userDrawn="1"/>
        </p:nvSpPr>
        <p:spPr>
          <a:xfrm>
            <a:off x="3766737" y="4707532"/>
            <a:ext cx="162576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800" dirty="0" err="1">
                <a:latin typeface="Nunito Sans" pitchFamily="2" charset="77"/>
              </a:rPr>
              <a:t>Applied</a:t>
            </a:r>
            <a:r>
              <a:rPr lang="it-IT" sz="800" dirty="0">
                <a:latin typeface="Nunito Sans" pitchFamily="2" charset="77"/>
              </a:rPr>
              <a:t> </a:t>
            </a:r>
            <a:r>
              <a:rPr lang="it-IT" sz="800" dirty="0" err="1">
                <a:latin typeface="Nunito Sans" pitchFamily="2" charset="77"/>
              </a:rPr>
              <a:t>srl</a:t>
            </a:r>
            <a:r>
              <a:rPr lang="it-IT" sz="800" dirty="0">
                <a:latin typeface="Nunito Sans" pitchFamily="2" charset="77"/>
              </a:rPr>
              <a:t> – </a:t>
            </a:r>
            <a:r>
              <a:rPr lang="it-IT" sz="800" dirty="0" err="1">
                <a:latin typeface="Nunito Sans" pitchFamily="2" charset="77"/>
              </a:rPr>
              <a:t>All</a:t>
            </a:r>
            <a:r>
              <a:rPr lang="it-IT" sz="800" dirty="0">
                <a:latin typeface="Nunito Sans" pitchFamily="2" charset="77"/>
              </a:rPr>
              <a:t> </a:t>
            </a:r>
            <a:r>
              <a:rPr lang="it-IT" sz="800" dirty="0" err="1">
                <a:latin typeface="Nunito Sans" pitchFamily="2" charset="77"/>
              </a:rPr>
              <a:t>rights</a:t>
            </a:r>
            <a:r>
              <a:rPr lang="it-IT" sz="800" dirty="0">
                <a:latin typeface="Nunito Sans" pitchFamily="2" charset="77"/>
              </a:rPr>
              <a:t> </a:t>
            </a:r>
            <a:r>
              <a:rPr lang="it-IT" sz="800" dirty="0" err="1">
                <a:latin typeface="Nunito Sans" pitchFamily="2" charset="77"/>
              </a:rPr>
              <a:t>reserved</a:t>
            </a:r>
            <a:endParaRPr lang="it-IT" sz="800" dirty="0">
              <a:latin typeface="Nunito Sans" pitchFamily="2" charset="77"/>
            </a:endParaRPr>
          </a:p>
        </p:txBody>
      </p:sp>
      <p:sp>
        <p:nvSpPr>
          <p:cNvPr id="11" name="Segnaposto immagine 2">
            <a:extLst>
              <a:ext uri="{FF2B5EF4-FFF2-40B4-BE49-F238E27FC236}">
                <a16:creationId xmlns:a16="http://schemas.microsoft.com/office/drawing/2014/main" id="{DEC615FC-32BA-9342-8518-68F6EA4B802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700085"/>
            <a:ext cx="9144000" cy="3743325"/>
          </a:xfrm>
          <a:custGeom>
            <a:avLst/>
            <a:gdLst>
              <a:gd name="connsiteX0" fmla="*/ 12192000 w 12192000"/>
              <a:gd name="connsiteY0" fmla="*/ 0 h 4991100"/>
              <a:gd name="connsiteX1" fmla="*/ 12192000 w 12192000"/>
              <a:gd name="connsiteY1" fmla="*/ 4991100 h 4991100"/>
              <a:gd name="connsiteX2" fmla="*/ 9713590 w 12192000"/>
              <a:gd name="connsiteY2" fmla="*/ 2495550 h 4991100"/>
              <a:gd name="connsiteX3" fmla="*/ 0 w 12192000"/>
              <a:gd name="connsiteY3" fmla="*/ 0 h 4991100"/>
              <a:gd name="connsiteX4" fmla="*/ 2478410 w 12192000"/>
              <a:gd name="connsiteY4" fmla="*/ 2495550 h 4991100"/>
              <a:gd name="connsiteX5" fmla="*/ 0 w 12192000"/>
              <a:gd name="connsiteY5" fmla="*/ 4991100 h 4991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4991100">
                <a:moveTo>
                  <a:pt x="12192000" y="0"/>
                </a:moveTo>
                <a:lnTo>
                  <a:pt x="12192000" y="4991100"/>
                </a:lnTo>
                <a:lnTo>
                  <a:pt x="9713590" y="2495550"/>
                </a:lnTo>
                <a:close/>
                <a:moveTo>
                  <a:pt x="0" y="0"/>
                </a:moveTo>
                <a:lnTo>
                  <a:pt x="2478410" y="2495550"/>
                </a:lnTo>
                <a:lnTo>
                  <a:pt x="0" y="4991100"/>
                </a:lnTo>
                <a:close/>
              </a:path>
            </a:pathLst>
          </a:custGeom>
          <a:solidFill>
            <a:srgbClr val="002E6D"/>
          </a:solidFill>
        </p:spPr>
      </p:sp>
      <p:sp>
        <p:nvSpPr>
          <p:cNvPr id="13" name="Segnaposto testo 4">
            <a:extLst>
              <a:ext uri="{FF2B5EF4-FFF2-40B4-BE49-F238E27FC236}">
                <a16:creationId xmlns:a16="http://schemas.microsoft.com/office/drawing/2014/main" id="{3F621B8E-AF31-9A47-BDC8-CFFFE7C8E367}"/>
              </a:ext>
            </a:extLst>
          </p:cNvPr>
          <p:cNvSpPr txBox="1">
            <a:spLocks/>
          </p:cNvSpPr>
          <p:nvPr userDrawn="1"/>
        </p:nvSpPr>
        <p:spPr>
          <a:xfrm>
            <a:off x="265432" y="1408039"/>
            <a:ext cx="8643615" cy="1560886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it-IT" sz="1200" dirty="0">
                <a:solidFill>
                  <a:schemeClr val="tx1"/>
                </a:solidFill>
              </a:rPr>
              <a:t>Sosteniamo la crescita delle imprese attraverso lo sviluppo di processi di OPEN INNOVATION</a:t>
            </a:r>
          </a:p>
          <a:p>
            <a:pPr algn="ctr"/>
            <a:r>
              <a:rPr lang="it-IT" sz="1200" dirty="0">
                <a:solidFill>
                  <a:schemeClr val="tx1"/>
                </a:solidFill>
              </a:rPr>
              <a:t>acceleratori nel cambiamento del proprio modello di business.</a:t>
            </a:r>
          </a:p>
          <a:p>
            <a:pPr algn="ctr"/>
            <a:endParaRPr lang="it-IT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8259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over - fro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po 5">
            <a:extLst>
              <a:ext uri="{FF2B5EF4-FFF2-40B4-BE49-F238E27FC236}">
                <a16:creationId xmlns:a16="http://schemas.microsoft.com/office/drawing/2014/main" id="{9FE07F2F-4BC8-4645-AD07-F8A7BFC8C3DE}"/>
              </a:ext>
            </a:extLst>
          </p:cNvPr>
          <p:cNvGrpSpPr/>
          <p:nvPr userDrawn="1"/>
        </p:nvGrpSpPr>
        <p:grpSpPr>
          <a:xfrm>
            <a:off x="3934834" y="3157762"/>
            <a:ext cx="4018892" cy="3240105"/>
            <a:chOff x="3934834" y="2971622"/>
            <a:chExt cx="4018892" cy="3240105"/>
          </a:xfrm>
        </p:grpSpPr>
        <p:pic>
          <p:nvPicPr>
            <p:cNvPr id="7" name="Gruppo" descr="Gruppo">
              <a:extLst>
                <a:ext uri="{FF2B5EF4-FFF2-40B4-BE49-F238E27FC236}">
                  <a16:creationId xmlns:a16="http://schemas.microsoft.com/office/drawing/2014/main" id="{09699C3C-D265-3E4C-BFE7-58C090606AE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70719" t="68298" r="79" b="4642"/>
            <a:stretch>
              <a:fillRect/>
            </a:stretch>
          </p:blipFill>
          <p:spPr>
            <a:xfrm>
              <a:off x="4290038" y="2973305"/>
              <a:ext cx="3663688" cy="3238422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8" name="Immagine 13" descr="Immagine 13">
              <a:extLst>
                <a:ext uri="{FF2B5EF4-FFF2-40B4-BE49-F238E27FC236}">
                  <a16:creationId xmlns:a16="http://schemas.microsoft.com/office/drawing/2014/main" id="{CEAC813D-7C2D-2749-9B1E-F7866DCD16A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934834" y="2971622"/>
              <a:ext cx="1274332" cy="1497345"/>
            </a:xfrm>
            <a:prstGeom prst="rect">
              <a:avLst/>
            </a:prstGeom>
            <a:ln w="12700">
              <a:miter lim="400000"/>
            </a:ln>
          </p:spPr>
        </p:pic>
      </p:grpSp>
      <p:sp>
        <p:nvSpPr>
          <p:cNvPr id="13" name="Segnaposto testo 12">
            <a:extLst>
              <a:ext uri="{FF2B5EF4-FFF2-40B4-BE49-F238E27FC236}">
                <a16:creationId xmlns:a16="http://schemas.microsoft.com/office/drawing/2014/main" id="{F30A649C-E887-EA4C-9C91-A5890872DE1E}"/>
              </a:ext>
            </a:extLst>
          </p:cNvPr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323850" y="1143000"/>
            <a:ext cx="8451850" cy="760395"/>
          </a:xfrm>
          <a:prstGeom prst="rect">
            <a:avLst/>
          </a:prstGeom>
        </p:spPr>
        <p:txBody>
          <a:bodyPr anchor="ctr"/>
          <a:lstStyle>
            <a:lvl1pPr algn="ctr">
              <a:defRPr sz="4800" b="0" i="0">
                <a:latin typeface="Nunito Sans Black" pitchFamily="2" charset="77"/>
              </a:defRPr>
            </a:lvl1pPr>
          </a:lstStyle>
          <a:p>
            <a:r>
              <a:rPr lang="it-IT" dirty="0"/>
              <a:t>Title</a:t>
            </a:r>
          </a:p>
        </p:txBody>
      </p:sp>
      <p:sp>
        <p:nvSpPr>
          <p:cNvPr id="14" name="Segnaposto testo 12">
            <a:extLst>
              <a:ext uri="{FF2B5EF4-FFF2-40B4-BE49-F238E27FC236}">
                <a16:creationId xmlns:a16="http://schemas.microsoft.com/office/drawing/2014/main" id="{19437892-1F4B-E14C-9156-504D311B95D4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323850" y="1908974"/>
            <a:ext cx="8451850" cy="760395"/>
          </a:xfrm>
          <a:prstGeom prst="rect">
            <a:avLst/>
          </a:prstGeom>
        </p:spPr>
        <p:txBody>
          <a:bodyPr anchor="ctr"/>
          <a:lstStyle>
            <a:lvl1pPr algn="ctr">
              <a:defRPr sz="1400" b="0" i="0">
                <a:solidFill>
                  <a:schemeClr val="accent1"/>
                </a:solidFill>
                <a:latin typeface="Nunito Sans" pitchFamily="2" charset="77"/>
              </a:defRPr>
            </a:lvl1pPr>
          </a:lstStyle>
          <a:p>
            <a:r>
              <a:rPr lang="it-IT" dirty="0" err="1"/>
              <a:t>Subtitle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218043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B68CBB9-F21D-FA49-ABE1-57EE459C42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it-IT"/>
          </a:p>
        </p:txBody>
      </p:sp>
      <p:sp>
        <p:nvSpPr>
          <p:cNvPr id="3" name="Google Shape;27;p5">
            <a:extLst>
              <a:ext uri="{FF2B5EF4-FFF2-40B4-BE49-F238E27FC236}">
                <a16:creationId xmlns:a16="http://schemas.microsoft.com/office/drawing/2014/main" id="{9930C306-DA6C-274C-8EB0-59651557F5AD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323850" y="1209619"/>
            <a:ext cx="7886700" cy="23529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0" lvl="0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pPr lvl="0">
              <a:spcBef>
                <a:spcPts val="600"/>
              </a:spcBef>
            </a:pPr>
            <a:r>
              <a:rPr lang="en-GB">
                <a:latin typeface="Nunito Sans" pitchFamily="2" charset="77"/>
                <a:sym typeface="Nunito Sans"/>
              </a:rPr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677214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e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B68CBB9-F21D-FA49-ABE1-57EE459C42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it-IT"/>
          </a:p>
        </p:txBody>
      </p:sp>
      <p:cxnSp>
        <p:nvCxnSpPr>
          <p:cNvPr id="3" name="Google Shape;271;p25">
            <a:extLst>
              <a:ext uri="{FF2B5EF4-FFF2-40B4-BE49-F238E27FC236}">
                <a16:creationId xmlns:a16="http://schemas.microsoft.com/office/drawing/2014/main" id="{6BCFD4B6-5F4A-5840-9A36-013E78CACAAD}"/>
              </a:ext>
            </a:extLst>
          </p:cNvPr>
          <p:cNvCxnSpPr>
            <a:cxnSpLocks/>
          </p:cNvCxnSpPr>
          <p:nvPr userDrawn="1"/>
        </p:nvCxnSpPr>
        <p:spPr>
          <a:xfrm>
            <a:off x="5105768" y="1783840"/>
            <a:ext cx="0" cy="2533051"/>
          </a:xfrm>
          <a:prstGeom prst="straightConnector1">
            <a:avLst/>
          </a:prstGeom>
          <a:noFill/>
          <a:ln w="25400" cap="sq" cmpd="sng">
            <a:solidFill>
              <a:schemeClr val="lt1"/>
            </a:solidFill>
            <a:prstDash val="solid"/>
            <a:bevel/>
            <a:headEnd type="none" w="sm" len="sm"/>
            <a:tailEnd type="none" w="sm" len="sm"/>
          </a:ln>
        </p:spPr>
      </p:cxnSp>
      <p:sp>
        <p:nvSpPr>
          <p:cNvPr id="13" name="Segnaposto testo 12">
            <a:extLst>
              <a:ext uri="{FF2B5EF4-FFF2-40B4-BE49-F238E27FC236}">
                <a16:creationId xmlns:a16="http://schemas.microsoft.com/office/drawing/2014/main" id="{80002E39-27BC-3E41-ABFF-950DC3B4002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219700" y="1209619"/>
            <a:ext cx="2552700" cy="285240"/>
          </a:xfrm>
          <a:prstGeom prst="rect">
            <a:avLst/>
          </a:prstGeom>
        </p:spPr>
        <p:txBody>
          <a:bodyPr/>
          <a:lstStyle>
            <a:lvl1pPr>
              <a:defRPr sz="1200" b="0" i="0">
                <a:latin typeface="Nunito Sans Light" pitchFamily="2" charset="77"/>
              </a:defRPr>
            </a:lvl1pPr>
          </a:lstStyle>
          <a:p>
            <a:r>
              <a:rPr lang="it-IT" dirty="0"/>
              <a:t>Titolo</a:t>
            </a:r>
          </a:p>
        </p:txBody>
      </p:sp>
      <p:sp>
        <p:nvSpPr>
          <p:cNvPr id="15" name="Segnaposto testo 14">
            <a:extLst>
              <a:ext uri="{FF2B5EF4-FFF2-40B4-BE49-F238E27FC236}">
                <a16:creationId xmlns:a16="http://schemas.microsoft.com/office/drawing/2014/main" id="{B9CBA4B0-F12E-D94A-B5A2-9568DDCDD6A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219700" y="2006600"/>
            <a:ext cx="2184400" cy="279400"/>
          </a:xfrm>
          <a:prstGeom prst="rect">
            <a:avLst/>
          </a:prstGeom>
        </p:spPr>
        <p:txBody>
          <a:bodyPr/>
          <a:lstStyle>
            <a:lvl1pPr>
              <a:defRPr sz="1000" b="0" i="0">
                <a:latin typeface="Nunito Sans ExtraLight" pitchFamily="2" charset="77"/>
              </a:defRPr>
            </a:lvl1pPr>
          </a:lstStyle>
          <a:p>
            <a:r>
              <a:rPr lang="it-IT" dirty="0"/>
              <a:t>Elenco</a:t>
            </a:r>
          </a:p>
        </p:txBody>
      </p:sp>
      <p:sp>
        <p:nvSpPr>
          <p:cNvPr id="16" name="Segnaposto testo 14">
            <a:extLst>
              <a:ext uri="{FF2B5EF4-FFF2-40B4-BE49-F238E27FC236}">
                <a16:creationId xmlns:a16="http://schemas.microsoft.com/office/drawing/2014/main" id="{B4EF30D4-63CD-C84E-B722-80185EE5C2F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219700" y="2327841"/>
            <a:ext cx="2184400" cy="279400"/>
          </a:xfrm>
          <a:prstGeom prst="rect">
            <a:avLst/>
          </a:prstGeom>
        </p:spPr>
        <p:txBody>
          <a:bodyPr/>
          <a:lstStyle>
            <a:lvl1pPr>
              <a:defRPr sz="1000" b="0" i="0">
                <a:latin typeface="Nunito Sans ExtraLight" pitchFamily="2" charset="77"/>
              </a:defRPr>
            </a:lvl1pPr>
          </a:lstStyle>
          <a:p>
            <a:r>
              <a:rPr lang="it-IT" dirty="0"/>
              <a:t>Elenco</a:t>
            </a:r>
          </a:p>
        </p:txBody>
      </p:sp>
      <p:sp>
        <p:nvSpPr>
          <p:cNvPr id="17" name="Segnaposto testo 14">
            <a:extLst>
              <a:ext uri="{FF2B5EF4-FFF2-40B4-BE49-F238E27FC236}">
                <a16:creationId xmlns:a16="http://schemas.microsoft.com/office/drawing/2014/main" id="{C368A7ED-6E41-AC47-9730-72D76447CE6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19700" y="2649082"/>
            <a:ext cx="2184400" cy="279400"/>
          </a:xfrm>
          <a:prstGeom prst="rect">
            <a:avLst/>
          </a:prstGeom>
        </p:spPr>
        <p:txBody>
          <a:bodyPr/>
          <a:lstStyle>
            <a:lvl1pPr>
              <a:defRPr sz="1000" b="0" i="0">
                <a:latin typeface="Nunito Sans ExtraLight" pitchFamily="2" charset="77"/>
              </a:defRPr>
            </a:lvl1pPr>
          </a:lstStyle>
          <a:p>
            <a:r>
              <a:rPr lang="it-IT" dirty="0"/>
              <a:t>Elenco</a:t>
            </a:r>
          </a:p>
        </p:txBody>
      </p:sp>
      <p:sp>
        <p:nvSpPr>
          <p:cNvPr id="18" name="Segnaposto testo 14">
            <a:extLst>
              <a:ext uri="{FF2B5EF4-FFF2-40B4-BE49-F238E27FC236}">
                <a16:creationId xmlns:a16="http://schemas.microsoft.com/office/drawing/2014/main" id="{C7D82E04-B468-2741-BF9F-84E8DCA5494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219700" y="2970323"/>
            <a:ext cx="2184400" cy="279400"/>
          </a:xfrm>
          <a:prstGeom prst="rect">
            <a:avLst/>
          </a:prstGeom>
        </p:spPr>
        <p:txBody>
          <a:bodyPr/>
          <a:lstStyle>
            <a:lvl1pPr>
              <a:defRPr sz="1000" b="0" i="0">
                <a:latin typeface="Nunito Sans ExtraLight" pitchFamily="2" charset="77"/>
              </a:defRPr>
            </a:lvl1pPr>
          </a:lstStyle>
          <a:p>
            <a:r>
              <a:rPr lang="it-IT" dirty="0"/>
              <a:t>Elenco</a:t>
            </a:r>
          </a:p>
        </p:txBody>
      </p:sp>
      <p:sp>
        <p:nvSpPr>
          <p:cNvPr id="19" name="Segnaposto testo 14">
            <a:extLst>
              <a:ext uri="{FF2B5EF4-FFF2-40B4-BE49-F238E27FC236}">
                <a16:creationId xmlns:a16="http://schemas.microsoft.com/office/drawing/2014/main" id="{B7EE3D16-6D87-1F41-B7E2-CAD96A71FF3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19700" y="3291564"/>
            <a:ext cx="2184400" cy="279400"/>
          </a:xfrm>
          <a:prstGeom prst="rect">
            <a:avLst/>
          </a:prstGeom>
        </p:spPr>
        <p:txBody>
          <a:bodyPr/>
          <a:lstStyle>
            <a:lvl1pPr>
              <a:defRPr sz="1000" b="0" i="0">
                <a:latin typeface="Nunito Sans ExtraLight" pitchFamily="2" charset="77"/>
              </a:defRPr>
            </a:lvl1pPr>
          </a:lstStyle>
          <a:p>
            <a:r>
              <a:rPr lang="it-IT" dirty="0"/>
              <a:t>Elenco</a:t>
            </a:r>
          </a:p>
        </p:txBody>
      </p:sp>
      <p:sp>
        <p:nvSpPr>
          <p:cNvPr id="20" name="Google Shape;27;p5">
            <a:extLst>
              <a:ext uri="{FF2B5EF4-FFF2-40B4-BE49-F238E27FC236}">
                <a16:creationId xmlns:a16="http://schemas.microsoft.com/office/drawing/2014/main" id="{42F4F50A-419A-CB41-B79F-D10CD0A8422F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323850" y="1209619"/>
            <a:ext cx="3608670" cy="23529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0" lvl="0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pPr lvl="0">
              <a:spcBef>
                <a:spcPts val="600"/>
              </a:spcBef>
            </a:pPr>
            <a:r>
              <a:rPr lang="en-GB">
                <a:latin typeface="Nunito Sans" pitchFamily="2" charset="77"/>
                <a:sym typeface="Nunito Sans"/>
              </a:rPr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846478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preserve="1" userDrawn="1">
  <p:cSld name="custom 1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7337E0AA-8843-2E47-9BA5-F11C31150C4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/>
          <a:lstStyle/>
          <a:p>
            <a:r>
              <a:rPr lang="en-GB"/>
              <a:t>Click icon to add picture</a:t>
            </a:r>
            <a:endParaRPr lang="it-IT" dirty="0"/>
          </a:p>
        </p:txBody>
      </p:sp>
      <p:sp>
        <p:nvSpPr>
          <p:cNvPr id="19" name="Google Shape;27;p5">
            <a:extLst>
              <a:ext uri="{FF2B5EF4-FFF2-40B4-BE49-F238E27FC236}">
                <a16:creationId xmlns:a16="http://schemas.microsoft.com/office/drawing/2014/main" id="{D353E209-78AC-084E-ADDD-5646E5C7692B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4991707" y="1577792"/>
            <a:ext cx="3999900" cy="298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Nunito Sans" pitchFamily="2" charset="77"/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grpSp>
        <p:nvGrpSpPr>
          <p:cNvPr id="4" name="Gruppo">
            <a:extLst>
              <a:ext uri="{FF2B5EF4-FFF2-40B4-BE49-F238E27FC236}">
                <a16:creationId xmlns:a16="http://schemas.microsoft.com/office/drawing/2014/main" id="{1E7DA351-2EE6-F846-994D-DDFE42C3B3D3}"/>
              </a:ext>
            </a:extLst>
          </p:cNvPr>
          <p:cNvGrpSpPr/>
          <p:nvPr userDrawn="1"/>
        </p:nvGrpSpPr>
        <p:grpSpPr>
          <a:xfrm>
            <a:off x="5956390" y="4567336"/>
            <a:ext cx="1455776" cy="1714396"/>
            <a:chOff x="0" y="0"/>
            <a:chExt cx="1455774" cy="1714394"/>
          </a:xfrm>
        </p:grpSpPr>
        <p:pic>
          <p:nvPicPr>
            <p:cNvPr id="5" name="Gruppo" descr="Gruppo">
              <a:extLst>
                <a:ext uri="{FF2B5EF4-FFF2-40B4-BE49-F238E27FC236}">
                  <a16:creationId xmlns:a16="http://schemas.microsoft.com/office/drawing/2014/main" id="{31C321CA-A5D7-6642-B2D6-2693A9A34C3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>
            <a:xfrm>
              <a:off x="160436" y="760"/>
              <a:ext cx="1295339" cy="171363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6" name="Immagine 13" descr="Immagine 13">
              <a:extLst>
                <a:ext uri="{FF2B5EF4-FFF2-40B4-BE49-F238E27FC236}">
                  <a16:creationId xmlns:a16="http://schemas.microsoft.com/office/drawing/2014/main" id="{ADD8BEC0-8205-854C-B1FE-B3DDE977854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575582" cy="4121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7" name="Segnaposto titolo 1">
            <a:extLst>
              <a:ext uri="{FF2B5EF4-FFF2-40B4-BE49-F238E27FC236}">
                <a16:creationId xmlns:a16="http://schemas.microsoft.com/office/drawing/2014/main" id="{485812EA-8F16-5E41-9A3D-491326C6C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91706" y="303213"/>
            <a:ext cx="3218843" cy="394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63785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preserve="1" userDrawn="1">
  <p:cSld name="custom 2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immagine 2">
            <a:extLst>
              <a:ext uri="{FF2B5EF4-FFF2-40B4-BE49-F238E27FC236}">
                <a16:creationId xmlns:a16="http://schemas.microsoft.com/office/drawing/2014/main" id="{3C3ABAF9-92F9-4A42-9394-8B31810877A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/>
          <a:lstStyle/>
          <a:p>
            <a:r>
              <a:rPr lang="en-GB"/>
              <a:t>Click icon to add picture</a:t>
            </a:r>
            <a:endParaRPr lang="it-IT" dirty="0"/>
          </a:p>
        </p:txBody>
      </p:sp>
      <p:sp>
        <p:nvSpPr>
          <p:cNvPr id="19" name="Google Shape;27;p5">
            <a:extLst>
              <a:ext uri="{FF2B5EF4-FFF2-40B4-BE49-F238E27FC236}">
                <a16:creationId xmlns:a16="http://schemas.microsoft.com/office/drawing/2014/main" id="{D353E209-78AC-084E-ADDD-5646E5C7692B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323850" y="1615249"/>
            <a:ext cx="3608670" cy="23529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0" lvl="0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pPr lvl="0">
              <a:spcBef>
                <a:spcPts val="600"/>
              </a:spcBef>
            </a:pPr>
            <a:r>
              <a:rPr lang="en-GB">
                <a:latin typeface="Nunito Sans" pitchFamily="2" charset="77"/>
                <a:sym typeface="Nunito Sans"/>
              </a:rPr>
              <a:t>Click to edit Master text styles</a:t>
            </a:r>
          </a:p>
        </p:txBody>
      </p:sp>
      <p:sp>
        <p:nvSpPr>
          <p:cNvPr id="4" name="Segnaposto titolo 1">
            <a:extLst>
              <a:ext uri="{FF2B5EF4-FFF2-40B4-BE49-F238E27FC236}">
                <a16:creationId xmlns:a16="http://schemas.microsoft.com/office/drawing/2014/main" id="{5569E6A8-A935-434F-AB13-FCB77A4D4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303213"/>
            <a:ext cx="3512170" cy="394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301660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immagine 4">
            <a:extLst>
              <a:ext uri="{FF2B5EF4-FFF2-40B4-BE49-F238E27FC236}">
                <a16:creationId xmlns:a16="http://schemas.microsoft.com/office/drawing/2014/main" id="{94CB6723-28B2-7945-9B6D-72EFA63FB21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425700" cy="5143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/>
          <a:lstStyle/>
          <a:p>
            <a:r>
              <a:rPr lang="en-GB"/>
              <a:t>Click icon to add picture</a:t>
            </a:r>
            <a:endParaRPr lang="it-IT"/>
          </a:p>
        </p:txBody>
      </p:sp>
      <p:sp>
        <p:nvSpPr>
          <p:cNvPr id="11" name="Segnaposto testo 9">
            <a:extLst>
              <a:ext uri="{FF2B5EF4-FFF2-40B4-BE49-F238E27FC236}">
                <a16:creationId xmlns:a16="http://schemas.microsoft.com/office/drawing/2014/main" id="{A5DA4660-213F-A745-8927-F8D7DD6B2A5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130795" y="2127250"/>
            <a:ext cx="5705475" cy="2405063"/>
          </a:xfrm>
          <a:prstGeom prst="rect">
            <a:avLst/>
          </a:prstGeom>
        </p:spPr>
        <p:txBody>
          <a:bodyPr/>
          <a:lstStyle>
            <a:lvl1pPr>
              <a:buNone/>
              <a:defRPr sz="1400">
                <a:latin typeface="Nunito Sans" pitchFamily="2" charset="77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grpSp>
        <p:nvGrpSpPr>
          <p:cNvPr id="6" name="Gruppo">
            <a:extLst>
              <a:ext uri="{FF2B5EF4-FFF2-40B4-BE49-F238E27FC236}">
                <a16:creationId xmlns:a16="http://schemas.microsoft.com/office/drawing/2014/main" id="{4E461B88-FCAF-364C-B747-749673BB0FA9}"/>
              </a:ext>
            </a:extLst>
          </p:cNvPr>
          <p:cNvGrpSpPr/>
          <p:nvPr userDrawn="1"/>
        </p:nvGrpSpPr>
        <p:grpSpPr>
          <a:xfrm>
            <a:off x="5956390" y="4567336"/>
            <a:ext cx="1455776" cy="1714396"/>
            <a:chOff x="0" y="0"/>
            <a:chExt cx="1455774" cy="1714394"/>
          </a:xfrm>
        </p:grpSpPr>
        <p:pic>
          <p:nvPicPr>
            <p:cNvPr id="7" name="Gruppo" descr="Gruppo">
              <a:extLst>
                <a:ext uri="{FF2B5EF4-FFF2-40B4-BE49-F238E27FC236}">
                  <a16:creationId xmlns:a16="http://schemas.microsoft.com/office/drawing/2014/main" id="{AC4A5650-3BB8-684D-BF7E-76DB0541ADD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>
            <a:xfrm>
              <a:off x="160436" y="760"/>
              <a:ext cx="1295339" cy="171363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8" name="Immagine 13" descr="Immagine 13">
              <a:extLst>
                <a:ext uri="{FF2B5EF4-FFF2-40B4-BE49-F238E27FC236}">
                  <a16:creationId xmlns:a16="http://schemas.microsoft.com/office/drawing/2014/main" id="{89222AFC-8CEA-8147-AE5E-9A27962D47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575582" cy="4121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9" name="Segnaposto titolo 1">
            <a:extLst>
              <a:ext uri="{FF2B5EF4-FFF2-40B4-BE49-F238E27FC236}">
                <a16:creationId xmlns:a16="http://schemas.microsoft.com/office/drawing/2014/main" id="{63F074E9-67CF-CA40-BAD5-859CEC4F3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0794" y="303213"/>
            <a:ext cx="5079755" cy="394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0846604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immagine 4">
            <a:extLst>
              <a:ext uri="{FF2B5EF4-FFF2-40B4-BE49-F238E27FC236}">
                <a16:creationId xmlns:a16="http://schemas.microsoft.com/office/drawing/2014/main" id="{94CB6723-28B2-7945-9B6D-72EFA63FB21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718300" y="0"/>
            <a:ext cx="2425700" cy="5143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/>
          <a:lstStyle/>
          <a:p>
            <a:r>
              <a:rPr lang="en-GB"/>
              <a:t>Click icon to add picture</a:t>
            </a:r>
            <a:endParaRPr lang="it-IT"/>
          </a:p>
        </p:txBody>
      </p:sp>
      <p:sp>
        <p:nvSpPr>
          <p:cNvPr id="11" name="Segnaposto testo 9">
            <a:extLst>
              <a:ext uri="{FF2B5EF4-FFF2-40B4-BE49-F238E27FC236}">
                <a16:creationId xmlns:a16="http://schemas.microsoft.com/office/drawing/2014/main" id="{A5DA4660-213F-A745-8927-F8D7DD6B2A5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3850" y="2162273"/>
            <a:ext cx="5705475" cy="2405063"/>
          </a:xfrm>
          <a:prstGeom prst="rect">
            <a:avLst/>
          </a:prstGeom>
        </p:spPr>
        <p:txBody>
          <a:bodyPr/>
          <a:lstStyle>
            <a:lvl1pPr>
              <a:buNone/>
              <a:defRPr sz="1400">
                <a:latin typeface="Nunito Sans" pitchFamily="2" charset="77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grpSp>
        <p:nvGrpSpPr>
          <p:cNvPr id="6" name="Gruppo">
            <a:extLst>
              <a:ext uri="{FF2B5EF4-FFF2-40B4-BE49-F238E27FC236}">
                <a16:creationId xmlns:a16="http://schemas.microsoft.com/office/drawing/2014/main" id="{F79B2A47-9FAB-D54C-8938-2DFE0D67B50A}"/>
              </a:ext>
            </a:extLst>
          </p:cNvPr>
          <p:cNvGrpSpPr/>
          <p:nvPr userDrawn="1"/>
        </p:nvGrpSpPr>
        <p:grpSpPr>
          <a:xfrm>
            <a:off x="5956390" y="4567336"/>
            <a:ext cx="1455776" cy="1714396"/>
            <a:chOff x="0" y="0"/>
            <a:chExt cx="1455774" cy="1714394"/>
          </a:xfrm>
        </p:grpSpPr>
        <p:pic>
          <p:nvPicPr>
            <p:cNvPr id="7" name="Gruppo" descr="Gruppo">
              <a:extLst>
                <a:ext uri="{FF2B5EF4-FFF2-40B4-BE49-F238E27FC236}">
                  <a16:creationId xmlns:a16="http://schemas.microsoft.com/office/drawing/2014/main" id="{949E9D8D-AB78-5E47-AC5A-95477C55F3B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>
            <a:xfrm>
              <a:off x="160436" y="760"/>
              <a:ext cx="1295339" cy="171363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8" name="Immagine 13" descr="Immagine 13">
              <a:extLst>
                <a:ext uri="{FF2B5EF4-FFF2-40B4-BE49-F238E27FC236}">
                  <a16:creationId xmlns:a16="http://schemas.microsoft.com/office/drawing/2014/main" id="{D6FB5EDC-10C3-914B-B122-06F3AE37277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575582" cy="4121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9" name="Segnaposto titolo 1">
            <a:extLst>
              <a:ext uri="{FF2B5EF4-FFF2-40B4-BE49-F238E27FC236}">
                <a16:creationId xmlns:a16="http://schemas.microsoft.com/office/drawing/2014/main" id="{CC575A74-5006-4F4C-BC43-8DD3C82A18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303213"/>
            <a:ext cx="5768975" cy="394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5314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ECCD89A-6F2E-4797-86D1-54E20C844D6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3254828"/>
            <a:ext cx="9144000" cy="188867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/>
          <a:lstStyle/>
          <a:p>
            <a:r>
              <a:rPr lang="en-GB"/>
              <a:t>Click icon to add picture</a:t>
            </a:r>
            <a:endParaRPr lang="id-ID"/>
          </a:p>
        </p:txBody>
      </p:sp>
      <p:sp>
        <p:nvSpPr>
          <p:cNvPr id="5" name="Segnaposto testo 9">
            <a:extLst>
              <a:ext uri="{FF2B5EF4-FFF2-40B4-BE49-F238E27FC236}">
                <a16:creationId xmlns:a16="http://schemas.microsoft.com/office/drawing/2014/main" id="{AD862238-5300-0749-88B1-FAFFEA5547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740151" y="137999"/>
            <a:ext cx="5215164" cy="921544"/>
          </a:xfrm>
          <a:prstGeom prst="rect">
            <a:avLst/>
          </a:prstGeom>
        </p:spPr>
        <p:txBody>
          <a:bodyPr/>
          <a:lstStyle>
            <a:lvl1pPr>
              <a:buNone/>
              <a:defRPr sz="900" b="0" i="0">
                <a:latin typeface="Nunito Sans ExtraLight" pitchFamily="2" charset="77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Segnaposto testo 9">
            <a:extLst>
              <a:ext uri="{FF2B5EF4-FFF2-40B4-BE49-F238E27FC236}">
                <a16:creationId xmlns:a16="http://schemas.microsoft.com/office/drawing/2014/main" id="{FF9E57BF-604F-D947-894F-7C4E98AF3C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1699" y="1235641"/>
            <a:ext cx="8643615" cy="1888672"/>
          </a:xfrm>
          <a:prstGeom prst="rect">
            <a:avLst/>
          </a:prstGeom>
        </p:spPr>
        <p:txBody>
          <a:bodyPr/>
          <a:lstStyle>
            <a:lvl1pPr>
              <a:buNone/>
              <a:defRPr sz="1400">
                <a:latin typeface="Nunito Sans" pitchFamily="2" charset="77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Segnaposto titolo 1">
            <a:extLst>
              <a:ext uri="{FF2B5EF4-FFF2-40B4-BE49-F238E27FC236}">
                <a16:creationId xmlns:a16="http://schemas.microsoft.com/office/drawing/2014/main" id="{79FF270D-0B12-6844-A5C3-FC352D50B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1" y="303213"/>
            <a:ext cx="3181350" cy="394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530664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o">
            <a:extLst>
              <a:ext uri="{FF2B5EF4-FFF2-40B4-BE49-F238E27FC236}">
                <a16:creationId xmlns:a16="http://schemas.microsoft.com/office/drawing/2014/main" id="{EAE11BC5-F587-524D-8827-9C8BB9C8CF16}"/>
              </a:ext>
            </a:extLst>
          </p:cNvPr>
          <p:cNvGrpSpPr/>
          <p:nvPr userDrawn="1"/>
        </p:nvGrpSpPr>
        <p:grpSpPr>
          <a:xfrm>
            <a:off x="5956390" y="4567336"/>
            <a:ext cx="1455776" cy="1714396"/>
            <a:chOff x="0" y="0"/>
            <a:chExt cx="1455774" cy="1714394"/>
          </a:xfrm>
        </p:grpSpPr>
        <p:pic>
          <p:nvPicPr>
            <p:cNvPr id="5" name="Gruppo" descr="Gruppo">
              <a:extLst>
                <a:ext uri="{FF2B5EF4-FFF2-40B4-BE49-F238E27FC236}">
                  <a16:creationId xmlns:a16="http://schemas.microsoft.com/office/drawing/2014/main" id="{3BF1C728-DA13-7E47-969B-FF21E701B0A1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>
            <a:xfrm>
              <a:off x="160436" y="760"/>
              <a:ext cx="1295339" cy="171363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8" name="Immagine 13" descr="Immagine 13">
              <a:extLst>
                <a:ext uri="{FF2B5EF4-FFF2-40B4-BE49-F238E27FC236}">
                  <a16:creationId xmlns:a16="http://schemas.microsoft.com/office/drawing/2014/main" id="{74467AE0-BEFA-E948-B154-239EFB998A1E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575582" cy="4121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C525A732-2CA7-4C46-AFCE-9A38D5C161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303213"/>
            <a:ext cx="7886700" cy="394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titolo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6" r:id="rId1"/>
    <p:sldLayoutId id="2147483679" r:id="rId2"/>
    <p:sldLayoutId id="2147483672" r:id="rId3"/>
    <p:sldLayoutId id="2147483673" r:id="rId4"/>
    <p:sldLayoutId id="2147483665" r:id="rId5"/>
    <p:sldLayoutId id="2147483666" r:id="rId6"/>
    <p:sldLayoutId id="2147483668" r:id="rId7"/>
    <p:sldLayoutId id="2147483667" r:id="rId8"/>
    <p:sldLayoutId id="2147483669" r:id="rId9"/>
    <p:sldLayoutId id="2147483670" r:id="rId10"/>
    <p:sldLayoutId id="2147483671" r:id="rId11"/>
    <p:sldLayoutId id="2147483677" r:id="rId12"/>
    <p:sldLayoutId id="2147483678" r:id="rId13"/>
    <p:sldLayoutId id="2147483675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000" b="1" i="0" u="none" strike="noStrike" cap="all" baseline="0">
          <a:solidFill>
            <a:schemeClr val="accent1"/>
          </a:solidFill>
          <a:latin typeface="Nunito Sans" pitchFamily="2" charset="77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04" userDrawn="1">
          <p15:clr>
            <a:srgbClr val="F26B43"/>
          </p15:clr>
        </p15:guide>
        <p15:guide id="2" orient="horz" pos="19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1">
            <a:extLst>
              <a:ext uri="{FF2B5EF4-FFF2-40B4-BE49-F238E27FC236}">
                <a16:creationId xmlns:a16="http://schemas.microsoft.com/office/drawing/2014/main" id="{01685F10-81FA-CB4A-86BF-F23E9730FEE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5" name="Triangolo 4">
            <a:extLst>
              <a:ext uri="{FF2B5EF4-FFF2-40B4-BE49-F238E27FC236}">
                <a16:creationId xmlns:a16="http://schemas.microsoft.com/office/drawing/2014/main" id="{F076A697-4FFE-DF46-B84F-029593EF83A3}"/>
              </a:ext>
            </a:extLst>
          </p:cNvPr>
          <p:cNvSpPr/>
          <p:nvPr/>
        </p:nvSpPr>
        <p:spPr>
          <a:xfrm flipV="1">
            <a:off x="1130300" y="1143000"/>
            <a:ext cx="5181600" cy="2583266"/>
          </a:xfrm>
          <a:prstGeom prst="triangle">
            <a:avLst/>
          </a:prstGeom>
          <a:solidFill>
            <a:srgbClr val="EEEEEE">
              <a:alpha val="8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51AD3B3-75F4-F44E-8B04-C37516154B0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it-IT" dirty="0" err="1"/>
              <a:t>Connected</a:t>
            </a:r>
            <a:r>
              <a:rPr lang="it-IT" dirty="0"/>
              <a:t> Cars -            First </a:t>
            </a:r>
            <a:r>
              <a:rPr lang="it-IT" dirty="0" err="1"/>
              <a:t>Reveal</a:t>
            </a:r>
            <a:endParaRPr lang="it-IT" dirty="0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0463833C-FDEB-DA44-BC6B-2B1C167042B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46075" y="2129107"/>
            <a:ext cx="8451850" cy="760395"/>
          </a:xfrm>
        </p:spPr>
        <p:txBody>
          <a:bodyPr/>
          <a:lstStyle/>
          <a:p>
            <a:r>
              <a:rPr lang="it-IT" dirty="0"/>
              <a:t>17/12/2021</a:t>
            </a:r>
          </a:p>
        </p:txBody>
      </p:sp>
    </p:spTree>
    <p:extLst>
      <p:ext uri="{BB962C8B-B14F-4D97-AF65-F5344CB8AC3E}">
        <p14:creationId xmlns:p14="http://schemas.microsoft.com/office/powerpoint/2010/main" val="26162359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Segnaposto immagine 8">
            <a:extLst>
              <a:ext uri="{FF2B5EF4-FFF2-40B4-BE49-F238E27FC236}">
                <a16:creationId xmlns:a16="http://schemas.microsoft.com/office/drawing/2014/main" id="{F99117ED-D67F-46EA-9888-7A07B730ED7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18" b="18"/>
          <a:stretch>
            <a:fillRect/>
          </a:stretch>
        </p:blipFill>
        <p:spPr>
          <a:xfrm>
            <a:off x="0" y="2217738"/>
            <a:ext cx="9144000" cy="2925762"/>
          </a:xfrm>
        </p:spPr>
      </p:pic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557078D-762B-4244-A934-B471FEF6ADE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23851" y="1154145"/>
            <a:ext cx="8643615" cy="2301353"/>
          </a:xfrm>
        </p:spPr>
        <p:txBody>
          <a:bodyPr/>
          <a:lstStyle/>
          <a:p>
            <a:pPr marL="342900" indent="-342900">
              <a:lnSpc>
                <a:spcPct val="150000"/>
              </a:lnSpc>
              <a:buFont typeface="+mj-lt"/>
              <a:buAutoNum type="arabicPeriod" startAt="5"/>
            </a:pPr>
            <a:r>
              <a:rPr lang="it-IT" b="1" dirty="0"/>
              <a:t>Durata media di uso della vettura</a:t>
            </a:r>
            <a:endParaRPr lang="it-IT" dirty="0"/>
          </a:p>
          <a:p>
            <a:pPr>
              <a:lnSpc>
                <a:spcPct val="150000"/>
              </a:lnSpc>
            </a:pPr>
            <a:r>
              <a:rPr lang="it-IT" dirty="0"/>
              <a:t>Per calcolarla si è rivelato necessaria la creazione di un algoritmo che dividesse il dataset in </a:t>
            </a:r>
            <a:r>
              <a:rPr lang="it-IT" b="1" dirty="0"/>
              <a:t>serie: </a:t>
            </a:r>
            <a:r>
              <a:rPr lang="it-IT" dirty="0"/>
              <a:t>periodi in cui la macchina passa da una velocità uguale a zero a velocità superiori e torna a zero. </a:t>
            </a:r>
          </a:p>
          <a:p>
            <a:endParaRPr lang="it-IT" dirty="0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0" lang="it-IT" sz="2400" b="0" i="0" u="none" strike="noStrike" kern="0" cap="none" spc="0" normalizeH="0" baseline="0" noProof="0" dirty="0">
                <a:ln>
                  <a:noFill/>
                </a:ln>
                <a:solidFill>
                  <a:srgbClr val="005BB2">
                    <a:lumMod val="75000"/>
                  </a:srgbClr>
                </a:solidFill>
                <a:effectLst/>
                <a:uLnTx/>
                <a:uFillTx/>
                <a:latin typeface="Nunito Sans Black" pitchFamily="2" charset="77"/>
                <a:cs typeface="Arial"/>
                <a:sym typeface="Arial"/>
              </a:rPr>
              <a:t>Clustering</a:t>
            </a:r>
            <a:br>
              <a:rPr lang="it-IT" dirty="0"/>
            </a:br>
            <a:r>
              <a:rPr lang="it-IT" b="0" cap="none" dirty="0">
                <a:solidFill>
                  <a:srgbClr val="000000"/>
                </a:solidFill>
                <a:latin typeface="Nunito Sans" pitchFamily="2" charset="0"/>
              </a:rPr>
              <a:t>Variabili</a:t>
            </a:r>
          </a:p>
        </p:txBody>
      </p:sp>
    </p:spTree>
    <p:extLst>
      <p:ext uri="{BB962C8B-B14F-4D97-AF65-F5344CB8AC3E}">
        <p14:creationId xmlns:p14="http://schemas.microsoft.com/office/powerpoint/2010/main" val="38344900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Segnaposto immagine 8">
            <a:extLst>
              <a:ext uri="{FF2B5EF4-FFF2-40B4-BE49-F238E27FC236}">
                <a16:creationId xmlns:a16="http://schemas.microsoft.com/office/drawing/2014/main" id="{F99117ED-D67F-46EA-9888-7A07B730ED7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18" b="18"/>
          <a:stretch/>
        </p:blipFill>
        <p:spPr>
          <a:xfrm>
            <a:off x="0" y="2217738"/>
            <a:ext cx="9144000" cy="2925762"/>
          </a:xfrm>
        </p:spPr>
      </p:pic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557078D-762B-4244-A934-B471FEF6ADE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23851" y="1154145"/>
            <a:ext cx="8643615" cy="2301353"/>
          </a:xfrm>
        </p:spPr>
        <p:txBody>
          <a:bodyPr/>
          <a:lstStyle/>
          <a:p>
            <a:pPr marL="342900" indent="-342900">
              <a:lnSpc>
                <a:spcPct val="150000"/>
              </a:lnSpc>
              <a:buFont typeface="+mj-lt"/>
              <a:buAutoNum type="arabicPeriod" startAt="5"/>
            </a:pPr>
            <a:r>
              <a:rPr lang="it-IT" b="1" dirty="0"/>
              <a:t>Durata media di uso della vettura</a:t>
            </a:r>
            <a:endParaRPr lang="it-IT" dirty="0"/>
          </a:p>
          <a:p>
            <a:pPr>
              <a:lnSpc>
                <a:spcPct val="150000"/>
              </a:lnSpc>
            </a:pPr>
            <a:r>
              <a:rPr lang="it-IT" dirty="0"/>
              <a:t>Per calcolarla si è rivelato necessaria la creazione di un algoritmo che dividesse il dataset in </a:t>
            </a:r>
            <a:r>
              <a:rPr lang="it-IT" b="1" dirty="0"/>
              <a:t>serie: </a:t>
            </a:r>
            <a:r>
              <a:rPr lang="it-IT" dirty="0"/>
              <a:t>periodi in cui la macchina passa da una velocità uguale a zero a velocità superiori e torna a zero. </a:t>
            </a:r>
          </a:p>
          <a:p>
            <a:endParaRPr lang="it-IT" dirty="0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0" lang="it-IT" sz="2400" b="0" i="0" u="none" strike="noStrike" kern="0" cap="none" spc="0" normalizeH="0" baseline="0" noProof="0" dirty="0">
                <a:ln>
                  <a:noFill/>
                </a:ln>
                <a:solidFill>
                  <a:srgbClr val="005BB2">
                    <a:lumMod val="75000"/>
                  </a:srgbClr>
                </a:solidFill>
                <a:effectLst/>
                <a:uLnTx/>
                <a:uFillTx/>
                <a:latin typeface="Nunito Sans Black" pitchFamily="2" charset="77"/>
                <a:cs typeface="Arial"/>
                <a:sym typeface="Arial"/>
              </a:rPr>
              <a:t>Clustering</a:t>
            </a:r>
            <a:br>
              <a:rPr lang="it-IT" dirty="0"/>
            </a:br>
            <a:r>
              <a:rPr lang="it-IT" b="0" cap="none" dirty="0">
                <a:solidFill>
                  <a:srgbClr val="000000"/>
                </a:solidFill>
                <a:latin typeface="Nunito Sans" pitchFamily="2" charset="0"/>
              </a:rPr>
              <a:t>Variabili</a:t>
            </a:r>
          </a:p>
        </p:txBody>
      </p:sp>
    </p:spTree>
    <p:extLst>
      <p:ext uri="{BB962C8B-B14F-4D97-AF65-F5344CB8AC3E}">
        <p14:creationId xmlns:p14="http://schemas.microsoft.com/office/powerpoint/2010/main" val="9110602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0" lang="it-IT" sz="2400" b="0" i="0" u="none" strike="noStrike" kern="0" cap="none" spc="0" normalizeH="0" baseline="0" noProof="0" dirty="0">
                <a:ln>
                  <a:noFill/>
                </a:ln>
                <a:solidFill>
                  <a:srgbClr val="005BB2">
                    <a:lumMod val="75000"/>
                  </a:srgbClr>
                </a:solidFill>
                <a:effectLst/>
                <a:uLnTx/>
                <a:uFillTx/>
                <a:latin typeface="Nunito Sans Black" pitchFamily="2" charset="77"/>
                <a:cs typeface="Arial"/>
                <a:sym typeface="Arial"/>
              </a:rPr>
              <a:t>Clustering</a:t>
            </a:r>
            <a:br>
              <a:rPr lang="it-IT" dirty="0"/>
            </a:br>
            <a:r>
              <a:rPr lang="it-IT" b="0" cap="none" dirty="0">
                <a:solidFill>
                  <a:srgbClr val="000000"/>
                </a:solidFill>
                <a:latin typeface="Nunito Sans" pitchFamily="2" charset="0"/>
              </a:rPr>
              <a:t>Variabili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91CAE1E5-5C31-45D9-816A-F0FBCE86F522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23850" y="959135"/>
            <a:ext cx="8553450" cy="4293222"/>
          </a:xfrm>
        </p:spPr>
        <p:txBody>
          <a:bodyPr/>
          <a:lstStyle/>
          <a:p>
            <a:pPr marL="342900" indent="-342900">
              <a:lnSpc>
                <a:spcPct val="150000"/>
              </a:lnSpc>
              <a:buFont typeface="+mj-lt"/>
              <a:buAutoNum type="arabicPeriod" startAt="5"/>
            </a:pPr>
            <a:r>
              <a:rPr lang="it-IT" b="1" dirty="0">
                <a:latin typeface="Nunito Sans" pitchFamily="2" charset="0"/>
              </a:rPr>
              <a:t>Durata media di uso della vettura</a:t>
            </a:r>
            <a:endParaRPr lang="it-IT" dirty="0">
              <a:latin typeface="Nunito Sans" pitchFamily="2" charset="0"/>
            </a:endParaRPr>
          </a:p>
          <a:p>
            <a:pPr>
              <a:lnSpc>
                <a:spcPct val="150000"/>
              </a:lnSpc>
            </a:pPr>
            <a:r>
              <a:rPr lang="it-IT" dirty="0">
                <a:latin typeface="Nunito Sans" pitchFamily="2" charset="0"/>
              </a:rPr>
              <a:t>L’algoritmo si basa su due </a:t>
            </a:r>
            <a:r>
              <a:rPr lang="it-IT" b="1" dirty="0">
                <a:latin typeface="Nunito Sans" pitchFamily="2" charset="0"/>
              </a:rPr>
              <a:t>parametri</a:t>
            </a:r>
            <a:r>
              <a:rPr lang="it-IT" dirty="0">
                <a:latin typeface="Nunito Sans" pitchFamily="2" charset="0"/>
              </a:rPr>
              <a:t>:</a:t>
            </a:r>
          </a:p>
          <a:p>
            <a:pPr marL="400050" indent="-400050">
              <a:lnSpc>
                <a:spcPct val="15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r>
              <a:rPr lang="it-IT" dirty="0">
                <a:latin typeface="Nunito Sans" pitchFamily="2" charset="0"/>
              </a:rPr>
              <a:t>La velocità che deve raggiungere al suo interno la vettura perché la serie sia considerata valida</a:t>
            </a:r>
          </a:p>
          <a:p>
            <a:pPr marL="400050" indent="-400050">
              <a:lnSpc>
                <a:spcPct val="15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r>
              <a:rPr lang="it-IT" dirty="0">
                <a:latin typeface="Nunito Sans" pitchFamily="2" charset="0"/>
              </a:rPr>
              <a:t>La distanza di tempo che deve intercorrere tra due serie perché siano considerate distinte </a:t>
            </a:r>
          </a:p>
          <a:p>
            <a:pPr marL="285750" indent="-285750">
              <a:lnSpc>
                <a:spcPct val="15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endParaRPr lang="it-IT" dirty="0">
              <a:latin typeface="Nunito Sans" pitchFamily="2" charset="0"/>
            </a:endParaRPr>
          </a:p>
          <a:p>
            <a:pPr>
              <a:lnSpc>
                <a:spcPct val="150000"/>
              </a:lnSpc>
            </a:pPr>
            <a:r>
              <a:rPr lang="it-IT" dirty="0">
                <a:latin typeface="Nunito Sans" pitchFamily="2" charset="0"/>
              </a:rPr>
              <a:t>L’individuazione delle serie all’interno del dataset rende possibile calcolarne la durata.</a:t>
            </a:r>
          </a:p>
          <a:p>
            <a:pPr>
              <a:lnSpc>
                <a:spcPct val="150000"/>
              </a:lnSpc>
            </a:pPr>
            <a:r>
              <a:rPr lang="it-IT" dirty="0">
                <a:latin typeface="Nunito Sans" pitchFamily="2" charset="0"/>
              </a:rPr>
              <a:t>La durata media di uso della vettura viene calcolata come la durata media del totale delle serie misurate in un giorno.</a:t>
            </a:r>
          </a:p>
          <a:p>
            <a:endParaRPr lang="it-IT" b="1" dirty="0"/>
          </a:p>
        </p:txBody>
      </p:sp>
    </p:spTree>
    <p:extLst>
      <p:ext uri="{BB962C8B-B14F-4D97-AF65-F5344CB8AC3E}">
        <p14:creationId xmlns:p14="http://schemas.microsoft.com/office/powerpoint/2010/main" val="7899651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egnaposto immagine 6">
            <a:extLst>
              <a:ext uri="{FF2B5EF4-FFF2-40B4-BE49-F238E27FC236}">
                <a16:creationId xmlns:a16="http://schemas.microsoft.com/office/drawing/2014/main" id="{824CA380-F9AA-4E3C-AFB0-4A2E33773FF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15" b="15"/>
          <a:stretch/>
        </p:blipFill>
        <p:spPr>
          <a:xfrm>
            <a:off x="0" y="1181100"/>
            <a:ext cx="9144000" cy="3962400"/>
          </a:xfrm>
        </p:spPr>
      </p:pic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1BA250E-B833-4F39-B826-143871F91A7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3850" y="929329"/>
            <a:ext cx="8496300" cy="757542"/>
          </a:xfrm>
        </p:spPr>
        <p:txBody>
          <a:bodyPr/>
          <a:lstStyle/>
          <a:p>
            <a:r>
              <a:rPr lang="it-IT" sz="1400" dirty="0">
                <a:latin typeface="Nunito Sans" pitchFamily="2" charset="0"/>
              </a:rPr>
              <a:t>Risultati della </a:t>
            </a:r>
            <a:r>
              <a:rPr lang="it-IT" sz="1400" dirty="0" err="1">
                <a:latin typeface="Nunito Sans" pitchFamily="2" charset="0"/>
              </a:rPr>
              <a:t>clusterizzazione</a:t>
            </a:r>
            <a:r>
              <a:rPr lang="it-IT" sz="1400" dirty="0">
                <a:latin typeface="Nunito Sans" pitchFamily="2" charset="0"/>
              </a:rPr>
              <a:t> con k-</a:t>
            </a:r>
            <a:r>
              <a:rPr lang="it-IT" sz="1400" dirty="0" err="1">
                <a:latin typeface="Nunito Sans" pitchFamily="2" charset="0"/>
              </a:rPr>
              <a:t>means</a:t>
            </a:r>
            <a:r>
              <a:rPr lang="it-IT" sz="1400" dirty="0">
                <a:latin typeface="Nunito Sans" pitchFamily="2" charset="0"/>
              </a:rPr>
              <a:t> clustering. </a:t>
            </a:r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303213"/>
            <a:ext cx="5000318" cy="394665"/>
          </a:xfrm>
        </p:spPr>
        <p:txBody>
          <a:bodyPr>
            <a:normAutofit fontScale="90000"/>
          </a:bodyPr>
          <a:lstStyle/>
          <a:p>
            <a:r>
              <a:rPr lang="it-IT" sz="2400" b="0" cap="none" dirty="0" err="1">
                <a:solidFill>
                  <a:srgbClr val="005BB2">
                    <a:lumMod val="75000"/>
                  </a:srgbClr>
                </a:solidFill>
                <a:latin typeface="Nunito Sans Black" pitchFamily="2" charset="77"/>
              </a:rPr>
              <a:t>Findings</a:t>
            </a:r>
            <a:r>
              <a:rPr lang="it-IT" sz="2400" b="0" cap="none" dirty="0">
                <a:solidFill>
                  <a:srgbClr val="005BB2">
                    <a:lumMod val="75000"/>
                  </a:srgbClr>
                </a:solidFill>
                <a:latin typeface="Nunito Sans Black" pitchFamily="2" charset="77"/>
              </a:rPr>
              <a:t> </a:t>
            </a:r>
            <a:br>
              <a:rPr lang="it-IT" dirty="0"/>
            </a:br>
            <a:r>
              <a:rPr lang="it-IT" b="0" cap="none" dirty="0">
                <a:solidFill>
                  <a:srgbClr val="000000"/>
                </a:solidFill>
                <a:latin typeface="Nunito Sans" pitchFamily="2" charset="0"/>
              </a:rPr>
              <a:t>Descrizione cluster</a:t>
            </a:r>
          </a:p>
        </p:txBody>
      </p:sp>
    </p:spTree>
    <p:extLst>
      <p:ext uri="{BB962C8B-B14F-4D97-AF65-F5344CB8AC3E}">
        <p14:creationId xmlns:p14="http://schemas.microsoft.com/office/powerpoint/2010/main" val="14309763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egnaposto immagine 6">
            <a:extLst>
              <a:ext uri="{FF2B5EF4-FFF2-40B4-BE49-F238E27FC236}">
                <a16:creationId xmlns:a16="http://schemas.microsoft.com/office/drawing/2014/main" id="{824CA380-F9AA-4E3C-AFB0-4A2E33773FF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6" r="6"/>
          <a:stretch/>
        </p:blipFill>
        <p:spPr>
          <a:xfrm>
            <a:off x="0" y="1193800"/>
            <a:ext cx="9144000" cy="3949700"/>
          </a:xfrm>
        </p:spPr>
      </p:pic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1BA250E-B833-4F39-B826-143871F91A7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3850" y="934945"/>
            <a:ext cx="8682990" cy="361665"/>
          </a:xfrm>
        </p:spPr>
        <p:txBody>
          <a:bodyPr/>
          <a:lstStyle/>
          <a:p>
            <a:r>
              <a:rPr lang="it-IT" sz="1400" dirty="0">
                <a:latin typeface="Nunito Sans" pitchFamily="2" charset="0"/>
              </a:rPr>
              <a:t>Distribuzioni dei valori delle variabili utilizzate per la </a:t>
            </a:r>
            <a:r>
              <a:rPr lang="it-IT" sz="1400" dirty="0" err="1">
                <a:latin typeface="Nunito Sans" pitchFamily="2" charset="0"/>
              </a:rPr>
              <a:t>clusterizzazione</a:t>
            </a:r>
            <a:r>
              <a:rPr lang="it-IT" sz="1400" dirty="0">
                <a:latin typeface="Nunito Sans" pitchFamily="2" charset="0"/>
              </a:rPr>
              <a:t>. I colori rappresentano i cluster</a:t>
            </a:r>
            <a:r>
              <a:rPr lang="it-IT" sz="1400" dirty="0"/>
              <a:t>.</a:t>
            </a:r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303213"/>
            <a:ext cx="5155176" cy="394665"/>
          </a:xfrm>
        </p:spPr>
        <p:txBody>
          <a:bodyPr>
            <a:normAutofit fontScale="90000"/>
          </a:bodyPr>
          <a:lstStyle/>
          <a:p>
            <a:r>
              <a:rPr lang="it-IT" sz="2400" b="0" cap="none" dirty="0" err="1">
                <a:solidFill>
                  <a:srgbClr val="005BB2">
                    <a:lumMod val="75000"/>
                  </a:srgbClr>
                </a:solidFill>
                <a:latin typeface="Nunito Sans Black" pitchFamily="2" charset="77"/>
              </a:rPr>
              <a:t>Findings</a:t>
            </a:r>
            <a:r>
              <a:rPr lang="it-IT" dirty="0"/>
              <a:t> </a:t>
            </a:r>
            <a:br>
              <a:rPr lang="it-IT" dirty="0"/>
            </a:br>
            <a:r>
              <a:rPr lang="it-IT" b="0" cap="none" dirty="0">
                <a:solidFill>
                  <a:srgbClr val="000000"/>
                </a:solidFill>
                <a:latin typeface="Nunito Sans" pitchFamily="2" charset="0"/>
              </a:rPr>
              <a:t>Descrizione cluster</a:t>
            </a:r>
          </a:p>
        </p:txBody>
      </p:sp>
    </p:spTree>
    <p:extLst>
      <p:ext uri="{BB962C8B-B14F-4D97-AF65-F5344CB8AC3E}">
        <p14:creationId xmlns:p14="http://schemas.microsoft.com/office/powerpoint/2010/main" val="33441594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egnaposto immagine 6">
            <a:extLst>
              <a:ext uri="{FF2B5EF4-FFF2-40B4-BE49-F238E27FC236}">
                <a16:creationId xmlns:a16="http://schemas.microsoft.com/office/drawing/2014/main" id="{824CA380-F9AA-4E3C-AFB0-4A2E33773FF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6" r="6"/>
          <a:stretch/>
        </p:blipFill>
        <p:spPr>
          <a:xfrm>
            <a:off x="0" y="1193800"/>
            <a:ext cx="9144000" cy="3949700"/>
          </a:xfrm>
        </p:spPr>
      </p:pic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1BA250E-B833-4F39-B826-143871F91A7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3850" y="934945"/>
            <a:ext cx="8682990" cy="361665"/>
          </a:xfrm>
        </p:spPr>
        <p:txBody>
          <a:bodyPr/>
          <a:lstStyle/>
          <a:p>
            <a:r>
              <a:rPr lang="it-IT" sz="1400" dirty="0">
                <a:latin typeface="Nunito Sans" pitchFamily="2" charset="0"/>
              </a:rPr>
              <a:t>Distribuzioni dei valori delle variabili utilizzate per la </a:t>
            </a:r>
            <a:r>
              <a:rPr lang="it-IT" sz="1400" dirty="0" err="1">
                <a:latin typeface="Nunito Sans" pitchFamily="2" charset="0"/>
              </a:rPr>
              <a:t>clusterizzazione</a:t>
            </a:r>
            <a:r>
              <a:rPr lang="it-IT" sz="1400" dirty="0">
                <a:latin typeface="Nunito Sans" pitchFamily="2" charset="0"/>
              </a:rPr>
              <a:t>. I colori rappresentano i cluster</a:t>
            </a:r>
            <a:r>
              <a:rPr lang="it-IT" sz="1400" dirty="0"/>
              <a:t>.</a:t>
            </a:r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303213"/>
            <a:ext cx="5155176" cy="394665"/>
          </a:xfrm>
        </p:spPr>
        <p:txBody>
          <a:bodyPr>
            <a:normAutofit fontScale="90000"/>
          </a:bodyPr>
          <a:lstStyle/>
          <a:p>
            <a:r>
              <a:rPr lang="it-IT" sz="2400" b="0" cap="none" dirty="0" err="1">
                <a:solidFill>
                  <a:srgbClr val="005BB2">
                    <a:lumMod val="75000"/>
                  </a:srgbClr>
                </a:solidFill>
                <a:latin typeface="Nunito Sans Black" pitchFamily="2" charset="77"/>
              </a:rPr>
              <a:t>Findings</a:t>
            </a:r>
            <a:r>
              <a:rPr lang="it-IT" dirty="0"/>
              <a:t> </a:t>
            </a:r>
            <a:br>
              <a:rPr lang="it-IT" dirty="0"/>
            </a:br>
            <a:r>
              <a:rPr lang="it-IT" b="0" cap="none" dirty="0">
                <a:solidFill>
                  <a:srgbClr val="000000"/>
                </a:solidFill>
                <a:latin typeface="Nunito Sans" pitchFamily="2" charset="0"/>
              </a:rPr>
              <a:t>Descrizione cluster</a:t>
            </a:r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5C712EFF-A2B6-4615-BBA4-4FAC6EC0BB7A}"/>
              </a:ext>
            </a:extLst>
          </p:cNvPr>
          <p:cNvSpPr/>
          <p:nvPr/>
        </p:nvSpPr>
        <p:spPr>
          <a:xfrm>
            <a:off x="214207" y="2820816"/>
            <a:ext cx="1737360" cy="726717"/>
          </a:xfrm>
          <a:prstGeom prst="rect">
            <a:avLst/>
          </a:prstGeom>
          <a:noFill/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217661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egnaposto immagine 6">
            <a:extLst>
              <a:ext uri="{FF2B5EF4-FFF2-40B4-BE49-F238E27FC236}">
                <a16:creationId xmlns:a16="http://schemas.microsoft.com/office/drawing/2014/main" id="{824CA380-F9AA-4E3C-AFB0-4A2E33773FF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6" r="6"/>
          <a:stretch/>
        </p:blipFill>
        <p:spPr>
          <a:xfrm>
            <a:off x="0" y="1193800"/>
            <a:ext cx="9144000" cy="3949700"/>
          </a:xfrm>
        </p:spPr>
      </p:pic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1BA250E-B833-4F39-B826-143871F91A7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3850" y="934945"/>
            <a:ext cx="8682990" cy="361665"/>
          </a:xfrm>
        </p:spPr>
        <p:txBody>
          <a:bodyPr/>
          <a:lstStyle/>
          <a:p>
            <a:r>
              <a:rPr lang="it-IT" sz="1400" dirty="0">
                <a:latin typeface="Nunito Sans" pitchFamily="2" charset="0"/>
              </a:rPr>
              <a:t>Distribuzione della frequenza di uso dell’auto rispetto alla velocità massima per cluster. </a:t>
            </a:r>
            <a:endParaRPr lang="it-IT" sz="1400" dirty="0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303213"/>
            <a:ext cx="5155176" cy="394665"/>
          </a:xfrm>
        </p:spPr>
        <p:txBody>
          <a:bodyPr>
            <a:normAutofit fontScale="90000"/>
          </a:bodyPr>
          <a:lstStyle/>
          <a:p>
            <a:r>
              <a:rPr lang="it-IT" sz="2400" b="0" cap="none" dirty="0" err="1">
                <a:solidFill>
                  <a:srgbClr val="005BB2">
                    <a:lumMod val="75000"/>
                  </a:srgbClr>
                </a:solidFill>
                <a:latin typeface="Nunito Sans Black" pitchFamily="2" charset="77"/>
              </a:rPr>
              <a:t>Findings</a:t>
            </a:r>
            <a:r>
              <a:rPr lang="it-IT" dirty="0"/>
              <a:t> </a:t>
            </a:r>
            <a:br>
              <a:rPr lang="it-IT" dirty="0"/>
            </a:br>
            <a:r>
              <a:rPr lang="it-IT" b="0" cap="none" dirty="0">
                <a:solidFill>
                  <a:srgbClr val="000000"/>
                </a:solidFill>
                <a:latin typeface="Nunito Sans" pitchFamily="2" charset="0"/>
              </a:rPr>
              <a:t>Descrizione cluster</a:t>
            </a:r>
          </a:p>
        </p:txBody>
      </p:sp>
    </p:spTree>
    <p:extLst>
      <p:ext uri="{BB962C8B-B14F-4D97-AF65-F5344CB8AC3E}">
        <p14:creationId xmlns:p14="http://schemas.microsoft.com/office/powerpoint/2010/main" val="22878541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egnaposto immagine 6">
            <a:extLst>
              <a:ext uri="{FF2B5EF4-FFF2-40B4-BE49-F238E27FC236}">
                <a16:creationId xmlns:a16="http://schemas.microsoft.com/office/drawing/2014/main" id="{824CA380-F9AA-4E3C-AFB0-4A2E33773FF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6" r="6"/>
          <a:stretch/>
        </p:blipFill>
        <p:spPr>
          <a:xfrm>
            <a:off x="0" y="1193800"/>
            <a:ext cx="9144000" cy="3949700"/>
          </a:xfrm>
        </p:spPr>
      </p:pic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1BA250E-B833-4F39-B826-143871F91A7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3850" y="934945"/>
            <a:ext cx="8682990" cy="361665"/>
          </a:xfrm>
        </p:spPr>
        <p:txBody>
          <a:bodyPr/>
          <a:lstStyle/>
          <a:p>
            <a:r>
              <a:rPr lang="it-IT" sz="1400" dirty="0">
                <a:latin typeface="Nunito Sans" pitchFamily="2" charset="0"/>
              </a:rPr>
              <a:t>Distribuzioni dei valori delle variabili utilizzate per la </a:t>
            </a:r>
            <a:r>
              <a:rPr lang="it-IT" sz="1400" dirty="0" err="1">
                <a:latin typeface="Nunito Sans" pitchFamily="2" charset="0"/>
              </a:rPr>
              <a:t>clusterizzazione</a:t>
            </a:r>
            <a:r>
              <a:rPr lang="it-IT" sz="1400" dirty="0">
                <a:latin typeface="Nunito Sans" pitchFamily="2" charset="0"/>
              </a:rPr>
              <a:t>. I colori rappresentano i cluster</a:t>
            </a:r>
            <a:r>
              <a:rPr lang="it-IT" sz="1400" dirty="0"/>
              <a:t>.</a:t>
            </a:r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303213"/>
            <a:ext cx="5155176" cy="394665"/>
          </a:xfrm>
        </p:spPr>
        <p:txBody>
          <a:bodyPr>
            <a:normAutofit fontScale="90000"/>
          </a:bodyPr>
          <a:lstStyle/>
          <a:p>
            <a:r>
              <a:rPr lang="it-IT" sz="2400" b="0" cap="none" dirty="0" err="1">
                <a:solidFill>
                  <a:srgbClr val="005BB2">
                    <a:lumMod val="75000"/>
                  </a:srgbClr>
                </a:solidFill>
                <a:latin typeface="Nunito Sans Black" pitchFamily="2" charset="77"/>
              </a:rPr>
              <a:t>Findings</a:t>
            </a:r>
            <a:r>
              <a:rPr lang="it-IT" dirty="0"/>
              <a:t> </a:t>
            </a:r>
            <a:br>
              <a:rPr lang="it-IT" dirty="0"/>
            </a:br>
            <a:r>
              <a:rPr lang="it-IT" b="0" cap="none" dirty="0">
                <a:solidFill>
                  <a:srgbClr val="000000"/>
                </a:solidFill>
                <a:latin typeface="Nunito Sans" pitchFamily="2" charset="0"/>
              </a:rPr>
              <a:t>Descrizione cluster</a:t>
            </a:r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5C712EFF-A2B6-4615-BBA4-4FAC6EC0BB7A}"/>
              </a:ext>
            </a:extLst>
          </p:cNvPr>
          <p:cNvSpPr/>
          <p:nvPr/>
        </p:nvSpPr>
        <p:spPr>
          <a:xfrm>
            <a:off x="5529568" y="4307538"/>
            <a:ext cx="1737360" cy="726717"/>
          </a:xfrm>
          <a:prstGeom prst="rect">
            <a:avLst/>
          </a:prstGeom>
          <a:noFill/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266540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egnaposto immagine 6">
            <a:extLst>
              <a:ext uri="{FF2B5EF4-FFF2-40B4-BE49-F238E27FC236}">
                <a16:creationId xmlns:a16="http://schemas.microsoft.com/office/drawing/2014/main" id="{824CA380-F9AA-4E3C-AFB0-4A2E33773FF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15" r="15"/>
          <a:stretch/>
        </p:blipFill>
        <p:spPr>
          <a:xfrm>
            <a:off x="0" y="1254955"/>
            <a:ext cx="9144000" cy="3881967"/>
          </a:xfrm>
        </p:spPr>
      </p:pic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1BA250E-B833-4F39-B826-143871F91A7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3850" y="994212"/>
            <a:ext cx="8682990" cy="361665"/>
          </a:xfrm>
        </p:spPr>
        <p:txBody>
          <a:bodyPr/>
          <a:lstStyle/>
          <a:p>
            <a:r>
              <a:rPr lang="it-IT" sz="1400" dirty="0">
                <a:latin typeface="Nunito Sans" pitchFamily="2" charset="0"/>
              </a:rPr>
              <a:t>Distribuzione della durata dell’uso della vettura rispetto ai chilometri percorsi. </a:t>
            </a:r>
            <a:endParaRPr lang="it-IT" sz="1400" dirty="0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303213"/>
            <a:ext cx="5155176" cy="394665"/>
          </a:xfrm>
        </p:spPr>
        <p:txBody>
          <a:bodyPr>
            <a:normAutofit fontScale="90000"/>
          </a:bodyPr>
          <a:lstStyle/>
          <a:p>
            <a:r>
              <a:rPr lang="it-IT" sz="2400" b="0" cap="none" dirty="0" err="1">
                <a:solidFill>
                  <a:srgbClr val="005BB2">
                    <a:lumMod val="75000"/>
                  </a:srgbClr>
                </a:solidFill>
                <a:latin typeface="Nunito Sans Black" pitchFamily="2" charset="77"/>
              </a:rPr>
              <a:t>Findings</a:t>
            </a:r>
            <a:r>
              <a:rPr lang="it-IT" sz="2400" b="0" cap="none" dirty="0">
                <a:solidFill>
                  <a:srgbClr val="005BB2">
                    <a:lumMod val="75000"/>
                  </a:srgbClr>
                </a:solidFill>
                <a:latin typeface="Nunito Sans Black" pitchFamily="2" charset="77"/>
              </a:rPr>
              <a:t> </a:t>
            </a:r>
            <a:br>
              <a:rPr lang="it-IT" dirty="0"/>
            </a:br>
            <a:r>
              <a:rPr lang="it-IT" b="0" cap="none" dirty="0">
                <a:solidFill>
                  <a:srgbClr val="000000"/>
                </a:solidFill>
                <a:latin typeface="Nunito Sans" pitchFamily="2" charset="0"/>
              </a:rPr>
              <a:t>Descrizione cluster</a:t>
            </a:r>
          </a:p>
        </p:txBody>
      </p:sp>
    </p:spTree>
    <p:extLst>
      <p:ext uri="{BB962C8B-B14F-4D97-AF65-F5344CB8AC3E}">
        <p14:creationId xmlns:p14="http://schemas.microsoft.com/office/powerpoint/2010/main" val="3367625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303213"/>
            <a:ext cx="5155176" cy="394665"/>
          </a:xfrm>
        </p:spPr>
        <p:txBody>
          <a:bodyPr>
            <a:normAutofit fontScale="90000"/>
          </a:bodyPr>
          <a:lstStyle/>
          <a:p>
            <a:r>
              <a:rPr lang="it-IT" sz="2400" b="0" cap="none" dirty="0" err="1">
                <a:solidFill>
                  <a:srgbClr val="005BB2">
                    <a:lumMod val="75000"/>
                  </a:srgbClr>
                </a:solidFill>
                <a:latin typeface="Nunito Sans Black" pitchFamily="2" charset="77"/>
              </a:rPr>
              <a:t>Findings</a:t>
            </a:r>
            <a:r>
              <a:rPr lang="it-IT" sz="2400" b="0" cap="none" dirty="0">
                <a:solidFill>
                  <a:srgbClr val="005BB2">
                    <a:lumMod val="75000"/>
                  </a:srgbClr>
                </a:solidFill>
                <a:latin typeface="Nunito Sans Black" pitchFamily="2" charset="77"/>
              </a:rPr>
              <a:t> </a:t>
            </a:r>
            <a:br>
              <a:rPr lang="it-IT" dirty="0"/>
            </a:br>
            <a:r>
              <a:rPr lang="it-IT" b="0" cap="none" dirty="0">
                <a:solidFill>
                  <a:srgbClr val="000000"/>
                </a:solidFill>
                <a:latin typeface="Nunito Sans" pitchFamily="2" charset="0"/>
              </a:rPr>
              <a:t>Descrizione cluster</a:t>
            </a:r>
          </a:p>
        </p:txBody>
      </p:sp>
      <p:graphicFrame>
        <p:nvGraphicFramePr>
          <p:cNvPr id="3" name="Tabella 2">
            <a:extLst>
              <a:ext uri="{FF2B5EF4-FFF2-40B4-BE49-F238E27FC236}">
                <a16:creationId xmlns:a16="http://schemas.microsoft.com/office/drawing/2014/main" id="{963DD94B-612C-4157-BD42-9AFEEAC933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1491675"/>
              </p:ext>
            </p:extLst>
          </p:nvPr>
        </p:nvGraphicFramePr>
        <p:xfrm>
          <a:off x="323851" y="1108702"/>
          <a:ext cx="8191500" cy="2912063"/>
        </p:xfrm>
        <a:graphic>
          <a:graphicData uri="http://schemas.openxmlformats.org/drawingml/2006/table">
            <a:tbl>
              <a:tblPr firstRow="1" bandRow="1"/>
              <a:tblGrid>
                <a:gridCol w="733731">
                  <a:extLst>
                    <a:ext uri="{9D8B030D-6E8A-4147-A177-3AD203B41FA5}">
                      <a16:colId xmlns:a16="http://schemas.microsoft.com/office/drawing/2014/main" val="2738500743"/>
                    </a:ext>
                  </a:extLst>
                </a:gridCol>
                <a:gridCol w="1206647">
                  <a:extLst>
                    <a:ext uri="{9D8B030D-6E8A-4147-A177-3AD203B41FA5}">
                      <a16:colId xmlns:a16="http://schemas.microsoft.com/office/drawing/2014/main" val="3913770315"/>
                    </a:ext>
                  </a:extLst>
                </a:gridCol>
                <a:gridCol w="1262742">
                  <a:extLst>
                    <a:ext uri="{9D8B030D-6E8A-4147-A177-3AD203B41FA5}">
                      <a16:colId xmlns:a16="http://schemas.microsoft.com/office/drawing/2014/main" val="3437424177"/>
                    </a:ext>
                  </a:extLst>
                </a:gridCol>
                <a:gridCol w="1251858">
                  <a:extLst>
                    <a:ext uri="{9D8B030D-6E8A-4147-A177-3AD203B41FA5}">
                      <a16:colId xmlns:a16="http://schemas.microsoft.com/office/drawing/2014/main" val="445305653"/>
                    </a:ext>
                  </a:extLst>
                </a:gridCol>
                <a:gridCol w="1262742">
                  <a:extLst>
                    <a:ext uri="{9D8B030D-6E8A-4147-A177-3AD203B41FA5}">
                      <a16:colId xmlns:a16="http://schemas.microsoft.com/office/drawing/2014/main" val="3629882145"/>
                    </a:ext>
                  </a:extLst>
                </a:gridCol>
                <a:gridCol w="1349829">
                  <a:extLst>
                    <a:ext uri="{9D8B030D-6E8A-4147-A177-3AD203B41FA5}">
                      <a16:colId xmlns:a16="http://schemas.microsoft.com/office/drawing/2014/main" val="717836016"/>
                    </a:ext>
                  </a:extLst>
                </a:gridCol>
                <a:gridCol w="1123951">
                  <a:extLst>
                    <a:ext uri="{9D8B030D-6E8A-4147-A177-3AD203B41FA5}">
                      <a16:colId xmlns:a16="http://schemas.microsoft.com/office/drawing/2014/main" val="818006175"/>
                    </a:ext>
                  </a:extLst>
                </a:gridCol>
              </a:tblGrid>
              <a:tr h="518588"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5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Velocità massima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Velocità media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Frequenza utilizzo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Durata uso auto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Distanza percorsa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N. vetture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6527381"/>
                  </a:ext>
                </a:extLst>
              </a:tr>
              <a:tr h="478695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1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07F7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221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0062642"/>
                  </a:ext>
                </a:extLst>
              </a:tr>
              <a:tr h="478695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2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4A6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285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1787089"/>
                  </a:ext>
                </a:extLst>
              </a:tr>
              <a:tr h="478695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3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E7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Lunga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74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9050279"/>
                  </a:ext>
                </a:extLst>
              </a:tr>
              <a:tr h="478695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4 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391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4789086"/>
                  </a:ext>
                </a:extLst>
              </a:tr>
              <a:tr h="478695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5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6C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208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34839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819326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sz="2400" b="0" cap="none" dirty="0">
                <a:solidFill>
                  <a:schemeClr val="accent2">
                    <a:lumMod val="75000"/>
                  </a:schemeClr>
                </a:solidFill>
                <a:latin typeface="Nunito Sans Black" pitchFamily="2" charset="77"/>
              </a:rPr>
              <a:t>Agenda</a:t>
            </a:r>
            <a:br>
              <a:rPr lang="it-IT" sz="2400" b="0" cap="none" dirty="0">
                <a:solidFill>
                  <a:schemeClr val="accent2">
                    <a:lumMod val="75000"/>
                  </a:schemeClr>
                </a:solidFill>
                <a:latin typeface="Nunito Sans Black" pitchFamily="2" charset="77"/>
              </a:rPr>
            </a:br>
            <a:r>
              <a:rPr lang="it-IT" b="0" cap="none" dirty="0">
                <a:solidFill>
                  <a:srgbClr val="000000"/>
                </a:solidFill>
                <a:latin typeface="Nunito Sans" pitchFamily="2" charset="0"/>
              </a:rPr>
              <a:t>Metodologia</a:t>
            </a:r>
          </a:p>
        </p:txBody>
      </p:sp>
      <p:grpSp>
        <p:nvGrpSpPr>
          <p:cNvPr id="11" name="Gruppo 10">
            <a:extLst>
              <a:ext uri="{FF2B5EF4-FFF2-40B4-BE49-F238E27FC236}">
                <a16:creationId xmlns:a16="http://schemas.microsoft.com/office/drawing/2014/main" id="{FEF8A70F-AA3F-4370-8C51-1E54E74B695E}"/>
              </a:ext>
            </a:extLst>
          </p:cNvPr>
          <p:cNvGrpSpPr/>
          <p:nvPr/>
        </p:nvGrpSpPr>
        <p:grpSpPr>
          <a:xfrm>
            <a:off x="2194560" y="876693"/>
            <a:ext cx="6949440" cy="594360"/>
            <a:chOff x="2194560" y="1066800"/>
            <a:chExt cx="6949440" cy="594360"/>
          </a:xfrm>
        </p:grpSpPr>
        <p:sp>
          <p:nvSpPr>
            <p:cNvPr id="12" name="Rettangolo 11">
              <a:extLst>
                <a:ext uri="{FF2B5EF4-FFF2-40B4-BE49-F238E27FC236}">
                  <a16:creationId xmlns:a16="http://schemas.microsoft.com/office/drawing/2014/main" id="{669AC60F-3AD5-46CB-9E9A-914324170340}"/>
                </a:ext>
              </a:extLst>
            </p:cNvPr>
            <p:cNvSpPr/>
            <p:nvPr/>
          </p:nvSpPr>
          <p:spPr>
            <a:xfrm>
              <a:off x="2491740" y="1066800"/>
              <a:ext cx="6652260" cy="594360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3" name="Ovale 12">
              <a:extLst>
                <a:ext uri="{FF2B5EF4-FFF2-40B4-BE49-F238E27FC236}">
                  <a16:creationId xmlns:a16="http://schemas.microsoft.com/office/drawing/2014/main" id="{A1622062-796D-4336-B790-D90A88196F7C}"/>
                </a:ext>
              </a:extLst>
            </p:cNvPr>
            <p:cNvSpPr/>
            <p:nvPr/>
          </p:nvSpPr>
          <p:spPr>
            <a:xfrm>
              <a:off x="2194560" y="1066800"/>
              <a:ext cx="594360" cy="5943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4" name="Ovale 13">
              <a:extLst>
                <a:ext uri="{FF2B5EF4-FFF2-40B4-BE49-F238E27FC236}">
                  <a16:creationId xmlns:a16="http://schemas.microsoft.com/office/drawing/2014/main" id="{0A70B033-66C0-47FE-94F7-253B1F262E09}"/>
                </a:ext>
              </a:extLst>
            </p:cNvPr>
            <p:cNvSpPr/>
            <p:nvPr/>
          </p:nvSpPr>
          <p:spPr>
            <a:xfrm>
              <a:off x="2266950" y="1139190"/>
              <a:ext cx="449580" cy="449580"/>
            </a:xfrm>
            <a:prstGeom prst="ellipse">
              <a:avLst/>
            </a:prstGeom>
            <a:solidFill>
              <a:srgbClr val="EEEEEE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5" name="CasellaDiTesto 14">
              <a:extLst>
                <a:ext uri="{FF2B5EF4-FFF2-40B4-BE49-F238E27FC236}">
                  <a16:creationId xmlns:a16="http://schemas.microsoft.com/office/drawing/2014/main" id="{84C8EE53-2FD8-439C-8C13-D873257A8ED5}"/>
                </a:ext>
              </a:extLst>
            </p:cNvPr>
            <p:cNvSpPr txBox="1"/>
            <p:nvPr/>
          </p:nvSpPr>
          <p:spPr>
            <a:xfrm>
              <a:off x="2266950" y="1225331"/>
              <a:ext cx="4419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dirty="0">
                  <a:latin typeface="Nunito Sans Black" pitchFamily="2" charset="0"/>
                </a:rPr>
                <a:t>02</a:t>
              </a:r>
            </a:p>
          </p:txBody>
        </p:sp>
      </p:grpSp>
      <p:grpSp>
        <p:nvGrpSpPr>
          <p:cNvPr id="16" name="Gruppo 15">
            <a:extLst>
              <a:ext uri="{FF2B5EF4-FFF2-40B4-BE49-F238E27FC236}">
                <a16:creationId xmlns:a16="http://schemas.microsoft.com/office/drawing/2014/main" id="{66483269-42E0-448A-A77A-1084CA20BE3A}"/>
              </a:ext>
            </a:extLst>
          </p:cNvPr>
          <p:cNvGrpSpPr/>
          <p:nvPr/>
        </p:nvGrpSpPr>
        <p:grpSpPr>
          <a:xfrm>
            <a:off x="2194560" y="1599325"/>
            <a:ext cx="6949440" cy="594360"/>
            <a:chOff x="2194560" y="1066800"/>
            <a:chExt cx="6949440" cy="594360"/>
          </a:xfrm>
        </p:grpSpPr>
        <p:sp>
          <p:nvSpPr>
            <p:cNvPr id="17" name="Rettangolo 16">
              <a:extLst>
                <a:ext uri="{FF2B5EF4-FFF2-40B4-BE49-F238E27FC236}">
                  <a16:creationId xmlns:a16="http://schemas.microsoft.com/office/drawing/2014/main" id="{7F0242A7-618F-418C-8B3D-718B8DB3AFCA}"/>
                </a:ext>
              </a:extLst>
            </p:cNvPr>
            <p:cNvSpPr/>
            <p:nvPr/>
          </p:nvSpPr>
          <p:spPr>
            <a:xfrm>
              <a:off x="2491740" y="1066800"/>
              <a:ext cx="6652260" cy="594360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8" name="Ovale 17">
              <a:extLst>
                <a:ext uri="{FF2B5EF4-FFF2-40B4-BE49-F238E27FC236}">
                  <a16:creationId xmlns:a16="http://schemas.microsoft.com/office/drawing/2014/main" id="{6F5FD881-2F84-4FFA-95C7-C059A9D744B2}"/>
                </a:ext>
              </a:extLst>
            </p:cNvPr>
            <p:cNvSpPr/>
            <p:nvPr/>
          </p:nvSpPr>
          <p:spPr>
            <a:xfrm>
              <a:off x="2194560" y="1066800"/>
              <a:ext cx="594360" cy="5943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9" name="Ovale 18">
              <a:extLst>
                <a:ext uri="{FF2B5EF4-FFF2-40B4-BE49-F238E27FC236}">
                  <a16:creationId xmlns:a16="http://schemas.microsoft.com/office/drawing/2014/main" id="{C14C59F2-632B-434B-A754-E2FCE8533BF3}"/>
                </a:ext>
              </a:extLst>
            </p:cNvPr>
            <p:cNvSpPr/>
            <p:nvPr/>
          </p:nvSpPr>
          <p:spPr>
            <a:xfrm>
              <a:off x="2266950" y="1139190"/>
              <a:ext cx="449580" cy="449580"/>
            </a:xfrm>
            <a:prstGeom prst="ellipse">
              <a:avLst/>
            </a:prstGeom>
            <a:solidFill>
              <a:srgbClr val="EEEEEE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0" name="CasellaDiTesto 19">
              <a:extLst>
                <a:ext uri="{FF2B5EF4-FFF2-40B4-BE49-F238E27FC236}">
                  <a16:creationId xmlns:a16="http://schemas.microsoft.com/office/drawing/2014/main" id="{48533A5C-88E8-4EAC-B586-C72181BE50F9}"/>
                </a:ext>
              </a:extLst>
            </p:cNvPr>
            <p:cNvSpPr txBox="1"/>
            <p:nvPr/>
          </p:nvSpPr>
          <p:spPr>
            <a:xfrm>
              <a:off x="2266950" y="1225331"/>
              <a:ext cx="4419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dirty="0">
                  <a:latin typeface="Nunito Sans Black" pitchFamily="2" charset="0"/>
                </a:rPr>
                <a:t>03</a:t>
              </a:r>
            </a:p>
          </p:txBody>
        </p:sp>
      </p:grpSp>
      <p:grpSp>
        <p:nvGrpSpPr>
          <p:cNvPr id="21" name="Gruppo 20">
            <a:extLst>
              <a:ext uri="{FF2B5EF4-FFF2-40B4-BE49-F238E27FC236}">
                <a16:creationId xmlns:a16="http://schemas.microsoft.com/office/drawing/2014/main" id="{1EF9B69C-BD01-4350-B8A2-189455EB3966}"/>
              </a:ext>
            </a:extLst>
          </p:cNvPr>
          <p:cNvGrpSpPr/>
          <p:nvPr/>
        </p:nvGrpSpPr>
        <p:grpSpPr>
          <a:xfrm>
            <a:off x="2202180" y="2349495"/>
            <a:ext cx="6949440" cy="594360"/>
            <a:chOff x="2194560" y="1066800"/>
            <a:chExt cx="6949440" cy="594360"/>
          </a:xfrm>
        </p:grpSpPr>
        <p:sp>
          <p:nvSpPr>
            <p:cNvPr id="22" name="Rettangolo 21">
              <a:extLst>
                <a:ext uri="{FF2B5EF4-FFF2-40B4-BE49-F238E27FC236}">
                  <a16:creationId xmlns:a16="http://schemas.microsoft.com/office/drawing/2014/main" id="{3AB71E12-37CB-4186-B172-16C0A4384947}"/>
                </a:ext>
              </a:extLst>
            </p:cNvPr>
            <p:cNvSpPr/>
            <p:nvPr/>
          </p:nvSpPr>
          <p:spPr>
            <a:xfrm>
              <a:off x="2491740" y="1066800"/>
              <a:ext cx="6652260" cy="594360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3" name="Ovale 22">
              <a:extLst>
                <a:ext uri="{FF2B5EF4-FFF2-40B4-BE49-F238E27FC236}">
                  <a16:creationId xmlns:a16="http://schemas.microsoft.com/office/drawing/2014/main" id="{D2A160F1-B4D4-4F95-8502-BFC621C3605A}"/>
                </a:ext>
              </a:extLst>
            </p:cNvPr>
            <p:cNvSpPr/>
            <p:nvPr/>
          </p:nvSpPr>
          <p:spPr>
            <a:xfrm>
              <a:off x="2194560" y="1066800"/>
              <a:ext cx="594360" cy="5943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4" name="Ovale 23">
              <a:extLst>
                <a:ext uri="{FF2B5EF4-FFF2-40B4-BE49-F238E27FC236}">
                  <a16:creationId xmlns:a16="http://schemas.microsoft.com/office/drawing/2014/main" id="{8487CFE4-A8F4-4FD9-8C94-7AE22623B148}"/>
                </a:ext>
              </a:extLst>
            </p:cNvPr>
            <p:cNvSpPr/>
            <p:nvPr/>
          </p:nvSpPr>
          <p:spPr>
            <a:xfrm>
              <a:off x="2266950" y="1139190"/>
              <a:ext cx="449580" cy="449580"/>
            </a:xfrm>
            <a:prstGeom prst="ellipse">
              <a:avLst/>
            </a:prstGeom>
            <a:solidFill>
              <a:srgbClr val="EEEEEE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5" name="CasellaDiTesto 24">
              <a:extLst>
                <a:ext uri="{FF2B5EF4-FFF2-40B4-BE49-F238E27FC236}">
                  <a16:creationId xmlns:a16="http://schemas.microsoft.com/office/drawing/2014/main" id="{B4B4AAE9-FA35-466A-97D6-47EE885CFD74}"/>
                </a:ext>
              </a:extLst>
            </p:cNvPr>
            <p:cNvSpPr txBox="1"/>
            <p:nvPr/>
          </p:nvSpPr>
          <p:spPr>
            <a:xfrm>
              <a:off x="2266950" y="1225331"/>
              <a:ext cx="4419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dirty="0">
                  <a:latin typeface="Nunito Sans Black" pitchFamily="2" charset="0"/>
                </a:rPr>
                <a:t>04</a:t>
              </a:r>
            </a:p>
          </p:txBody>
        </p:sp>
      </p:grpSp>
      <p:grpSp>
        <p:nvGrpSpPr>
          <p:cNvPr id="26" name="Gruppo 25">
            <a:extLst>
              <a:ext uri="{FF2B5EF4-FFF2-40B4-BE49-F238E27FC236}">
                <a16:creationId xmlns:a16="http://schemas.microsoft.com/office/drawing/2014/main" id="{E5E51A16-F891-4AB6-8B13-033ACE9D8CCD}"/>
              </a:ext>
            </a:extLst>
          </p:cNvPr>
          <p:cNvGrpSpPr/>
          <p:nvPr/>
        </p:nvGrpSpPr>
        <p:grpSpPr>
          <a:xfrm>
            <a:off x="2194560" y="3099665"/>
            <a:ext cx="6949440" cy="594360"/>
            <a:chOff x="2194560" y="1066800"/>
            <a:chExt cx="6949440" cy="594360"/>
          </a:xfrm>
        </p:grpSpPr>
        <p:sp>
          <p:nvSpPr>
            <p:cNvPr id="27" name="Rettangolo 26">
              <a:extLst>
                <a:ext uri="{FF2B5EF4-FFF2-40B4-BE49-F238E27FC236}">
                  <a16:creationId xmlns:a16="http://schemas.microsoft.com/office/drawing/2014/main" id="{4FA55C5B-AC94-4A7C-8C5A-3FA65F38D9B8}"/>
                </a:ext>
              </a:extLst>
            </p:cNvPr>
            <p:cNvSpPr/>
            <p:nvPr/>
          </p:nvSpPr>
          <p:spPr>
            <a:xfrm>
              <a:off x="2491740" y="1066800"/>
              <a:ext cx="6652260" cy="594360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8" name="Ovale 27">
              <a:extLst>
                <a:ext uri="{FF2B5EF4-FFF2-40B4-BE49-F238E27FC236}">
                  <a16:creationId xmlns:a16="http://schemas.microsoft.com/office/drawing/2014/main" id="{2ACBA6A9-7BA1-4967-9599-991378D1C150}"/>
                </a:ext>
              </a:extLst>
            </p:cNvPr>
            <p:cNvSpPr/>
            <p:nvPr/>
          </p:nvSpPr>
          <p:spPr>
            <a:xfrm>
              <a:off x="2194560" y="1066800"/>
              <a:ext cx="594360" cy="5943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9" name="Ovale 28">
              <a:extLst>
                <a:ext uri="{FF2B5EF4-FFF2-40B4-BE49-F238E27FC236}">
                  <a16:creationId xmlns:a16="http://schemas.microsoft.com/office/drawing/2014/main" id="{90AD935A-A453-43F2-A345-4E95278D0879}"/>
                </a:ext>
              </a:extLst>
            </p:cNvPr>
            <p:cNvSpPr/>
            <p:nvPr/>
          </p:nvSpPr>
          <p:spPr>
            <a:xfrm>
              <a:off x="2266950" y="1139190"/>
              <a:ext cx="449580" cy="449580"/>
            </a:xfrm>
            <a:prstGeom prst="ellipse">
              <a:avLst/>
            </a:prstGeom>
            <a:solidFill>
              <a:srgbClr val="EEEEEE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0" name="CasellaDiTesto 29">
              <a:extLst>
                <a:ext uri="{FF2B5EF4-FFF2-40B4-BE49-F238E27FC236}">
                  <a16:creationId xmlns:a16="http://schemas.microsoft.com/office/drawing/2014/main" id="{742762B0-F5EF-46A1-8834-52FA0DEBC6F6}"/>
                </a:ext>
              </a:extLst>
            </p:cNvPr>
            <p:cNvSpPr txBox="1"/>
            <p:nvPr/>
          </p:nvSpPr>
          <p:spPr>
            <a:xfrm>
              <a:off x="2266950" y="1225331"/>
              <a:ext cx="4419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dirty="0">
                  <a:latin typeface="Nunito Sans Black" pitchFamily="2" charset="0"/>
                </a:rPr>
                <a:t>05</a:t>
              </a:r>
            </a:p>
          </p:txBody>
        </p:sp>
      </p:grp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7674FB9E-7AE3-4857-A12D-F4CFB1A47993}"/>
              </a:ext>
            </a:extLst>
          </p:cNvPr>
          <p:cNvSpPr txBox="1"/>
          <p:nvPr/>
        </p:nvSpPr>
        <p:spPr>
          <a:xfrm>
            <a:off x="2941320" y="1032323"/>
            <a:ext cx="60045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EEEEEE"/>
                </a:solidFill>
                <a:latin typeface="Nunito Sans Black" pitchFamily="2" charset="0"/>
              </a:rPr>
              <a:t>Metodologia</a:t>
            </a:r>
          </a:p>
        </p:txBody>
      </p:sp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61C622FF-3AD1-427D-8C5F-F513223199B7}"/>
              </a:ext>
            </a:extLst>
          </p:cNvPr>
          <p:cNvSpPr txBox="1"/>
          <p:nvPr/>
        </p:nvSpPr>
        <p:spPr>
          <a:xfrm>
            <a:off x="2933700" y="1757856"/>
            <a:ext cx="60045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EEEEEE"/>
                </a:solidFill>
                <a:latin typeface="Nunito Sans Black" pitchFamily="2" charset="0"/>
              </a:rPr>
              <a:t>Numero di cluster</a:t>
            </a:r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FB7D9A99-81BB-443B-805D-F88A19DD06C0}"/>
              </a:ext>
            </a:extLst>
          </p:cNvPr>
          <p:cNvSpPr txBox="1"/>
          <p:nvPr/>
        </p:nvSpPr>
        <p:spPr>
          <a:xfrm>
            <a:off x="2941320" y="2508025"/>
            <a:ext cx="60045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EEEEEE"/>
                </a:solidFill>
                <a:latin typeface="Nunito Sans Black" pitchFamily="2" charset="0"/>
              </a:rPr>
              <a:t>Selezione variabili</a:t>
            </a:r>
          </a:p>
        </p:txBody>
      </p: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F34D78B1-F064-482F-957D-106DF7822FCD}"/>
              </a:ext>
            </a:extLst>
          </p:cNvPr>
          <p:cNvSpPr txBox="1"/>
          <p:nvPr/>
        </p:nvSpPr>
        <p:spPr>
          <a:xfrm>
            <a:off x="2933700" y="3258195"/>
            <a:ext cx="60045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rgbClr val="EEEEEE"/>
                </a:solidFill>
                <a:latin typeface="Nunito Sans Black" pitchFamily="2" charset="0"/>
              </a:rPr>
              <a:t>Findings</a:t>
            </a:r>
            <a:endParaRPr lang="it-IT" dirty="0">
              <a:solidFill>
                <a:srgbClr val="EEEEEE"/>
              </a:solidFill>
              <a:latin typeface="Nunito Sans Black" pitchFamily="2" charset="0"/>
            </a:endParaRPr>
          </a:p>
        </p:txBody>
      </p:sp>
      <p:grpSp>
        <p:nvGrpSpPr>
          <p:cNvPr id="35" name="Gruppo 34">
            <a:extLst>
              <a:ext uri="{FF2B5EF4-FFF2-40B4-BE49-F238E27FC236}">
                <a16:creationId xmlns:a16="http://schemas.microsoft.com/office/drawing/2014/main" id="{F556CDB1-A2F5-4320-BE87-45D3A4AD9B5A}"/>
              </a:ext>
            </a:extLst>
          </p:cNvPr>
          <p:cNvGrpSpPr/>
          <p:nvPr/>
        </p:nvGrpSpPr>
        <p:grpSpPr>
          <a:xfrm>
            <a:off x="2194560" y="3849835"/>
            <a:ext cx="6949440" cy="594360"/>
            <a:chOff x="2194560" y="1066800"/>
            <a:chExt cx="6949440" cy="594360"/>
          </a:xfrm>
        </p:grpSpPr>
        <p:sp>
          <p:nvSpPr>
            <p:cNvPr id="36" name="Rettangolo 35">
              <a:extLst>
                <a:ext uri="{FF2B5EF4-FFF2-40B4-BE49-F238E27FC236}">
                  <a16:creationId xmlns:a16="http://schemas.microsoft.com/office/drawing/2014/main" id="{1B09B54B-4D39-4094-864A-A4DEDE8E8781}"/>
                </a:ext>
              </a:extLst>
            </p:cNvPr>
            <p:cNvSpPr/>
            <p:nvPr/>
          </p:nvSpPr>
          <p:spPr>
            <a:xfrm>
              <a:off x="2491740" y="1066800"/>
              <a:ext cx="6652260" cy="594360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7" name="Ovale 36">
              <a:extLst>
                <a:ext uri="{FF2B5EF4-FFF2-40B4-BE49-F238E27FC236}">
                  <a16:creationId xmlns:a16="http://schemas.microsoft.com/office/drawing/2014/main" id="{7D79EA7A-F2B8-44D8-A656-6527953EA514}"/>
                </a:ext>
              </a:extLst>
            </p:cNvPr>
            <p:cNvSpPr/>
            <p:nvPr/>
          </p:nvSpPr>
          <p:spPr>
            <a:xfrm>
              <a:off x="2194560" y="1066800"/>
              <a:ext cx="594360" cy="5943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8" name="Ovale 37">
              <a:extLst>
                <a:ext uri="{FF2B5EF4-FFF2-40B4-BE49-F238E27FC236}">
                  <a16:creationId xmlns:a16="http://schemas.microsoft.com/office/drawing/2014/main" id="{4CFF7D03-F5DD-490C-AB80-618FDE334A18}"/>
                </a:ext>
              </a:extLst>
            </p:cNvPr>
            <p:cNvSpPr/>
            <p:nvPr/>
          </p:nvSpPr>
          <p:spPr>
            <a:xfrm>
              <a:off x="2266950" y="1139190"/>
              <a:ext cx="449580" cy="449580"/>
            </a:xfrm>
            <a:prstGeom prst="ellipse">
              <a:avLst/>
            </a:prstGeom>
            <a:solidFill>
              <a:srgbClr val="EEEEEE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9" name="CasellaDiTesto 38">
              <a:extLst>
                <a:ext uri="{FF2B5EF4-FFF2-40B4-BE49-F238E27FC236}">
                  <a16:creationId xmlns:a16="http://schemas.microsoft.com/office/drawing/2014/main" id="{001043BF-6D46-43BF-8B36-2AE6F717FD85}"/>
                </a:ext>
              </a:extLst>
            </p:cNvPr>
            <p:cNvSpPr txBox="1"/>
            <p:nvPr/>
          </p:nvSpPr>
          <p:spPr>
            <a:xfrm>
              <a:off x="2266950" y="1225331"/>
              <a:ext cx="4419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dirty="0">
                  <a:latin typeface="Nunito Sans Black" pitchFamily="2" charset="0"/>
                </a:rPr>
                <a:t>06</a:t>
              </a:r>
            </a:p>
          </p:txBody>
        </p:sp>
      </p:grp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044EB216-9D11-412F-BE34-35D902EB44B1}"/>
              </a:ext>
            </a:extLst>
          </p:cNvPr>
          <p:cNvSpPr txBox="1"/>
          <p:nvPr/>
        </p:nvSpPr>
        <p:spPr>
          <a:xfrm>
            <a:off x="2933700" y="4008365"/>
            <a:ext cx="60045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EEEEEE"/>
                </a:solidFill>
                <a:latin typeface="Nunito Sans Black" pitchFamily="2" charset="0"/>
              </a:rPr>
              <a:t>Controllo dei </a:t>
            </a:r>
            <a:r>
              <a:rPr lang="it-IT" dirty="0" err="1">
                <a:solidFill>
                  <a:srgbClr val="EEEEEE"/>
                </a:solidFill>
                <a:latin typeface="Nunito Sans Black" pitchFamily="2" charset="0"/>
              </a:rPr>
              <a:t>findings</a:t>
            </a:r>
            <a:r>
              <a:rPr lang="it-IT" dirty="0">
                <a:solidFill>
                  <a:srgbClr val="EEEEEE"/>
                </a:solidFill>
                <a:latin typeface="Nunito Sans Black" pitchFamily="2" charset="0"/>
              </a:rPr>
              <a:t> su ulteriori variabili </a:t>
            </a:r>
          </a:p>
        </p:txBody>
      </p:sp>
      <p:grpSp>
        <p:nvGrpSpPr>
          <p:cNvPr id="41" name="Gruppo 40">
            <a:extLst>
              <a:ext uri="{FF2B5EF4-FFF2-40B4-BE49-F238E27FC236}">
                <a16:creationId xmlns:a16="http://schemas.microsoft.com/office/drawing/2014/main" id="{6450DA29-A02C-44FF-AFDA-7F815FE3E864}"/>
              </a:ext>
            </a:extLst>
          </p:cNvPr>
          <p:cNvGrpSpPr/>
          <p:nvPr/>
        </p:nvGrpSpPr>
        <p:grpSpPr>
          <a:xfrm>
            <a:off x="2194560" y="152380"/>
            <a:ext cx="6949440" cy="594360"/>
            <a:chOff x="2194560" y="1066800"/>
            <a:chExt cx="6949440" cy="594360"/>
          </a:xfrm>
        </p:grpSpPr>
        <p:sp>
          <p:nvSpPr>
            <p:cNvPr id="42" name="Rettangolo 41">
              <a:extLst>
                <a:ext uri="{FF2B5EF4-FFF2-40B4-BE49-F238E27FC236}">
                  <a16:creationId xmlns:a16="http://schemas.microsoft.com/office/drawing/2014/main" id="{164E8553-4AEE-4671-AB25-D11E837D94CC}"/>
                </a:ext>
              </a:extLst>
            </p:cNvPr>
            <p:cNvSpPr/>
            <p:nvPr/>
          </p:nvSpPr>
          <p:spPr>
            <a:xfrm>
              <a:off x="2491740" y="1066800"/>
              <a:ext cx="6652260" cy="594360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43" name="Ovale 42">
              <a:extLst>
                <a:ext uri="{FF2B5EF4-FFF2-40B4-BE49-F238E27FC236}">
                  <a16:creationId xmlns:a16="http://schemas.microsoft.com/office/drawing/2014/main" id="{D95ACAA5-A694-4C9F-9E51-0952E6A83FFB}"/>
                </a:ext>
              </a:extLst>
            </p:cNvPr>
            <p:cNvSpPr/>
            <p:nvPr/>
          </p:nvSpPr>
          <p:spPr>
            <a:xfrm>
              <a:off x="2194560" y="1066800"/>
              <a:ext cx="594360" cy="5943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44" name="Ovale 43">
              <a:extLst>
                <a:ext uri="{FF2B5EF4-FFF2-40B4-BE49-F238E27FC236}">
                  <a16:creationId xmlns:a16="http://schemas.microsoft.com/office/drawing/2014/main" id="{1A4AA3DB-2A59-4BBF-BCE5-776F34EFC9D0}"/>
                </a:ext>
              </a:extLst>
            </p:cNvPr>
            <p:cNvSpPr/>
            <p:nvPr/>
          </p:nvSpPr>
          <p:spPr>
            <a:xfrm>
              <a:off x="2266950" y="1139190"/>
              <a:ext cx="449580" cy="449580"/>
            </a:xfrm>
            <a:prstGeom prst="ellipse">
              <a:avLst/>
            </a:prstGeom>
            <a:solidFill>
              <a:srgbClr val="EEEEEE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45" name="CasellaDiTesto 44">
              <a:extLst>
                <a:ext uri="{FF2B5EF4-FFF2-40B4-BE49-F238E27FC236}">
                  <a16:creationId xmlns:a16="http://schemas.microsoft.com/office/drawing/2014/main" id="{89B9DE81-2C87-4B3C-B954-59C9047BB300}"/>
                </a:ext>
              </a:extLst>
            </p:cNvPr>
            <p:cNvSpPr txBox="1"/>
            <p:nvPr/>
          </p:nvSpPr>
          <p:spPr>
            <a:xfrm>
              <a:off x="2266950" y="1225331"/>
              <a:ext cx="4419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dirty="0">
                  <a:latin typeface="Nunito Sans Black" pitchFamily="2" charset="0"/>
                </a:rPr>
                <a:t>01</a:t>
              </a:r>
            </a:p>
          </p:txBody>
        </p:sp>
      </p:grpSp>
      <p:sp>
        <p:nvSpPr>
          <p:cNvPr id="46" name="CasellaDiTesto 45">
            <a:extLst>
              <a:ext uri="{FF2B5EF4-FFF2-40B4-BE49-F238E27FC236}">
                <a16:creationId xmlns:a16="http://schemas.microsoft.com/office/drawing/2014/main" id="{656FF377-0B9D-4F25-817A-F43F7E900C20}"/>
              </a:ext>
            </a:extLst>
          </p:cNvPr>
          <p:cNvSpPr txBox="1"/>
          <p:nvPr/>
        </p:nvSpPr>
        <p:spPr>
          <a:xfrm>
            <a:off x="2941320" y="308010"/>
            <a:ext cx="60045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EEEEEE"/>
                </a:solidFill>
                <a:latin typeface="Nunito Sans Black" pitchFamily="2" charset="0"/>
              </a:rPr>
              <a:t>Obiettivi e dati</a:t>
            </a:r>
          </a:p>
        </p:txBody>
      </p:sp>
    </p:spTree>
    <p:extLst>
      <p:ext uri="{BB962C8B-B14F-4D97-AF65-F5344CB8AC3E}">
        <p14:creationId xmlns:p14="http://schemas.microsoft.com/office/powerpoint/2010/main" val="42590050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sz="2200" b="0" cap="none" dirty="0">
                <a:solidFill>
                  <a:srgbClr val="005BB2">
                    <a:lumMod val="75000"/>
                  </a:srgbClr>
                </a:solidFill>
                <a:latin typeface="Nunito Sans Black" pitchFamily="2" charset="77"/>
              </a:rPr>
              <a:t>Controllo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91CAE1E5-5C31-45D9-816A-F0FBCE86F522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23849" y="1049867"/>
            <a:ext cx="8456083" cy="3581400"/>
          </a:xfrm>
        </p:spPr>
        <p:txBody>
          <a:bodyPr/>
          <a:lstStyle/>
          <a:p>
            <a:pPr marL="285750" indent="-285750">
              <a:lnSpc>
                <a:spcPct val="15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r>
              <a:rPr lang="it-IT" dirty="0">
                <a:latin typeface="Nunito Sans" pitchFamily="2" charset="0"/>
              </a:rPr>
              <a:t>Essendo il clustering un’attività di machine learning non supervisionato, non è possibile verificare matematicamente l’accuratezza dei risultati.</a:t>
            </a:r>
          </a:p>
          <a:p>
            <a:pPr marL="285750" indent="-285750">
              <a:lnSpc>
                <a:spcPct val="15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endParaRPr lang="it-IT" dirty="0">
              <a:latin typeface="Nunito Sans" pitchFamily="2" charset="0"/>
            </a:endParaRPr>
          </a:p>
          <a:p>
            <a:pPr marL="285750" indent="-285750">
              <a:lnSpc>
                <a:spcPct val="15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r>
              <a:rPr lang="it-IT" dirty="0">
                <a:latin typeface="Nunito Sans" pitchFamily="2" charset="0"/>
              </a:rPr>
              <a:t>Occorre quindi adottare una metodologia alternativa per la verifica, basata sul confronto tra i gruppi ottenuti e variabili del dataset che non sono state utilizzate per la </a:t>
            </a:r>
            <a:r>
              <a:rPr lang="it-IT" dirty="0" err="1">
                <a:latin typeface="Nunito Sans" pitchFamily="2" charset="0"/>
              </a:rPr>
              <a:t>clusterizzazione</a:t>
            </a:r>
            <a:r>
              <a:rPr lang="it-IT" dirty="0">
                <a:latin typeface="Nunito Sans" pitchFamily="2" charset="0"/>
              </a:rPr>
              <a:t>. </a:t>
            </a:r>
          </a:p>
          <a:p>
            <a:pPr marL="285750" indent="-285750">
              <a:lnSpc>
                <a:spcPct val="15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endParaRPr lang="it-IT" dirty="0">
              <a:latin typeface="Nunito Sans" pitchFamily="2" charset="0"/>
            </a:endParaRPr>
          </a:p>
          <a:p>
            <a:pPr marL="285750" indent="-285750">
              <a:lnSpc>
                <a:spcPct val="15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r>
              <a:rPr lang="it-IT" dirty="0">
                <a:latin typeface="Nunito Sans" pitchFamily="2" charset="0"/>
              </a:rPr>
              <a:t>In questo modo è possibile verificare se i cluster mostrano tratti distintivi per quanto riguarda una gamma più ampia di comportamenti.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latin typeface="Nunito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6992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egnaposto immagine 6">
            <a:extLst>
              <a:ext uri="{FF2B5EF4-FFF2-40B4-BE49-F238E27FC236}">
                <a16:creationId xmlns:a16="http://schemas.microsoft.com/office/drawing/2014/main" id="{824CA380-F9AA-4E3C-AFB0-4A2E33773FF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23" b="23"/>
          <a:stretch/>
        </p:blipFill>
        <p:spPr>
          <a:xfrm>
            <a:off x="0" y="1761067"/>
            <a:ext cx="9144000" cy="3382433"/>
          </a:xfrm>
        </p:spPr>
      </p:pic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1BA250E-B833-4F39-B826-143871F91A7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54799" y="973605"/>
            <a:ext cx="5266459" cy="880914"/>
          </a:xfrm>
        </p:spPr>
        <p:txBody>
          <a:bodyPr/>
          <a:lstStyle/>
          <a:p>
            <a:r>
              <a:rPr lang="it-IT" sz="1200" dirty="0">
                <a:latin typeface="Nunito Sans" pitchFamily="2" charset="0"/>
              </a:rPr>
              <a:t>Media dei massimi giornalieri della pressione sull’acceleratore per cluster.</a:t>
            </a:r>
          </a:p>
          <a:p>
            <a:r>
              <a:rPr lang="it-IT" sz="1200" dirty="0">
                <a:latin typeface="Nunito Sans" pitchFamily="2" charset="0"/>
              </a:rPr>
              <a:t>La linea nera rappresenta la mediana del cluster. La scatola grigia contiene il 50% delle osservazioni. Il restante 50% è distribuito sulle righe verticali.  </a:t>
            </a:r>
            <a:endParaRPr lang="it-IT" sz="1200" dirty="0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303213"/>
            <a:ext cx="5155176" cy="394665"/>
          </a:xfrm>
        </p:spPr>
        <p:txBody>
          <a:bodyPr>
            <a:normAutofit fontScale="90000"/>
          </a:bodyPr>
          <a:lstStyle/>
          <a:p>
            <a:r>
              <a:rPr lang="it-IT" sz="2400" b="0" cap="none" dirty="0">
                <a:solidFill>
                  <a:srgbClr val="005BB2">
                    <a:lumMod val="75000"/>
                  </a:srgbClr>
                </a:solidFill>
                <a:latin typeface="Nunito Sans Black" pitchFamily="2" charset="77"/>
              </a:rPr>
              <a:t>Controllo </a:t>
            </a:r>
            <a:br>
              <a:rPr lang="it-IT" dirty="0"/>
            </a:br>
            <a:r>
              <a:rPr lang="it-IT" b="0" cap="none" dirty="0">
                <a:solidFill>
                  <a:srgbClr val="000000"/>
                </a:solidFill>
                <a:latin typeface="Nunito Sans" pitchFamily="2" charset="0"/>
              </a:rPr>
              <a:t>Pressione sull’acceleratore</a:t>
            </a:r>
          </a:p>
        </p:txBody>
      </p:sp>
      <p:graphicFrame>
        <p:nvGraphicFramePr>
          <p:cNvPr id="5" name="Tabella 4">
            <a:extLst>
              <a:ext uri="{FF2B5EF4-FFF2-40B4-BE49-F238E27FC236}">
                <a16:creationId xmlns:a16="http://schemas.microsoft.com/office/drawing/2014/main" id="{75235FFE-A3A7-4556-B32F-BD93762962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2406281"/>
              </p:ext>
            </p:extLst>
          </p:nvPr>
        </p:nvGraphicFramePr>
        <p:xfrm>
          <a:off x="5833825" y="248032"/>
          <a:ext cx="3190009" cy="1451145"/>
        </p:xfrm>
        <a:graphic>
          <a:graphicData uri="http://schemas.openxmlformats.org/drawingml/2006/table">
            <a:tbl>
              <a:tblPr firstRow="1" bandRow="1"/>
              <a:tblGrid>
                <a:gridCol w="561109">
                  <a:extLst>
                    <a:ext uri="{9D8B030D-6E8A-4147-A177-3AD203B41FA5}">
                      <a16:colId xmlns:a16="http://schemas.microsoft.com/office/drawing/2014/main" val="2738500743"/>
                    </a:ext>
                  </a:extLst>
                </a:gridCol>
                <a:gridCol w="547255">
                  <a:extLst>
                    <a:ext uri="{9D8B030D-6E8A-4147-A177-3AD203B41FA5}">
                      <a16:colId xmlns:a16="http://schemas.microsoft.com/office/drawing/2014/main" val="3913770315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437424177"/>
                    </a:ext>
                  </a:extLst>
                </a:gridCol>
                <a:gridCol w="600762">
                  <a:extLst>
                    <a:ext uri="{9D8B030D-6E8A-4147-A177-3AD203B41FA5}">
                      <a16:colId xmlns:a16="http://schemas.microsoft.com/office/drawing/2014/main" val="445305653"/>
                    </a:ext>
                  </a:extLst>
                </a:gridCol>
                <a:gridCol w="488362">
                  <a:extLst>
                    <a:ext uri="{9D8B030D-6E8A-4147-A177-3AD203B41FA5}">
                      <a16:colId xmlns:a16="http://schemas.microsoft.com/office/drawing/2014/main" val="3629882145"/>
                    </a:ext>
                  </a:extLst>
                </a:gridCol>
                <a:gridCol w="535321">
                  <a:extLst>
                    <a:ext uri="{9D8B030D-6E8A-4147-A177-3AD203B41FA5}">
                      <a16:colId xmlns:a16="http://schemas.microsoft.com/office/drawing/2014/main" val="717836016"/>
                    </a:ext>
                  </a:extLst>
                </a:gridCol>
              </a:tblGrid>
              <a:tr h="329295">
                <a:tc>
                  <a:txBody>
                    <a:bodyPr/>
                    <a:lstStyle/>
                    <a:p>
                      <a:pPr algn="ctr" fontAlgn="ctr"/>
                      <a:r>
                        <a:rPr lang="it-IT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Velocità massima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Velocità media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Frequenza utilizzo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Durata uso auto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Distanza percorsa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6527381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1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07F7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0062642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2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4A6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1787089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3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E7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Lunga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9050279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4 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4789086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5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6C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34839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371423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egnaposto immagine 6">
            <a:extLst>
              <a:ext uri="{FF2B5EF4-FFF2-40B4-BE49-F238E27FC236}">
                <a16:creationId xmlns:a16="http://schemas.microsoft.com/office/drawing/2014/main" id="{824CA380-F9AA-4E3C-AFB0-4A2E33773FF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23" b="23"/>
          <a:stretch/>
        </p:blipFill>
        <p:spPr>
          <a:xfrm>
            <a:off x="0" y="1761067"/>
            <a:ext cx="9144000" cy="3382433"/>
          </a:xfrm>
        </p:spPr>
      </p:pic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1BA250E-B833-4F39-B826-143871F91A7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54799" y="973605"/>
            <a:ext cx="5266459" cy="880914"/>
          </a:xfrm>
        </p:spPr>
        <p:txBody>
          <a:bodyPr/>
          <a:lstStyle/>
          <a:p>
            <a:r>
              <a:rPr lang="it-IT" sz="1200" dirty="0">
                <a:latin typeface="Nunito Sans" pitchFamily="2" charset="0"/>
              </a:rPr>
              <a:t>Temperatura dell’olio media per cluster.</a:t>
            </a:r>
          </a:p>
          <a:p>
            <a:r>
              <a:rPr lang="it-IT" sz="1200" dirty="0">
                <a:latin typeface="Nunito Sans" pitchFamily="2" charset="0"/>
              </a:rPr>
              <a:t>La linea nera rappresenta la mediana del cluster. La scatola grigia contiene il 50% delle osservazioni. Il restante 50% è distribuito sulle righe verticali.  </a:t>
            </a:r>
            <a:endParaRPr lang="it-IT" sz="1200" dirty="0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303213"/>
            <a:ext cx="5155176" cy="394665"/>
          </a:xfrm>
        </p:spPr>
        <p:txBody>
          <a:bodyPr>
            <a:normAutofit fontScale="90000"/>
          </a:bodyPr>
          <a:lstStyle/>
          <a:p>
            <a:r>
              <a:rPr lang="it-IT" sz="2400" b="0" cap="none" dirty="0">
                <a:solidFill>
                  <a:srgbClr val="005BB2">
                    <a:lumMod val="75000"/>
                  </a:srgbClr>
                </a:solidFill>
                <a:latin typeface="Nunito Sans Black" pitchFamily="2" charset="77"/>
              </a:rPr>
              <a:t>Controllo </a:t>
            </a:r>
            <a:br>
              <a:rPr lang="it-IT" dirty="0"/>
            </a:br>
            <a:r>
              <a:rPr lang="it-IT" b="0" cap="none" dirty="0">
                <a:solidFill>
                  <a:srgbClr val="000000"/>
                </a:solidFill>
                <a:latin typeface="Nunito Sans" pitchFamily="2" charset="0"/>
              </a:rPr>
              <a:t>Temperatura dell’olio</a:t>
            </a:r>
          </a:p>
        </p:txBody>
      </p:sp>
      <p:graphicFrame>
        <p:nvGraphicFramePr>
          <p:cNvPr id="5" name="Tabella 4">
            <a:extLst>
              <a:ext uri="{FF2B5EF4-FFF2-40B4-BE49-F238E27FC236}">
                <a16:creationId xmlns:a16="http://schemas.microsoft.com/office/drawing/2014/main" id="{75235FFE-A3A7-4556-B32F-BD93762962C1}"/>
              </a:ext>
            </a:extLst>
          </p:cNvPr>
          <p:cNvGraphicFramePr>
            <a:graphicFrameLocks noGrp="1"/>
          </p:cNvGraphicFramePr>
          <p:nvPr/>
        </p:nvGraphicFramePr>
        <p:xfrm>
          <a:off x="5833825" y="248032"/>
          <a:ext cx="3190009" cy="1451145"/>
        </p:xfrm>
        <a:graphic>
          <a:graphicData uri="http://schemas.openxmlformats.org/drawingml/2006/table">
            <a:tbl>
              <a:tblPr firstRow="1" bandRow="1"/>
              <a:tblGrid>
                <a:gridCol w="561109">
                  <a:extLst>
                    <a:ext uri="{9D8B030D-6E8A-4147-A177-3AD203B41FA5}">
                      <a16:colId xmlns:a16="http://schemas.microsoft.com/office/drawing/2014/main" val="2738500743"/>
                    </a:ext>
                  </a:extLst>
                </a:gridCol>
                <a:gridCol w="547255">
                  <a:extLst>
                    <a:ext uri="{9D8B030D-6E8A-4147-A177-3AD203B41FA5}">
                      <a16:colId xmlns:a16="http://schemas.microsoft.com/office/drawing/2014/main" val="3913770315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437424177"/>
                    </a:ext>
                  </a:extLst>
                </a:gridCol>
                <a:gridCol w="600762">
                  <a:extLst>
                    <a:ext uri="{9D8B030D-6E8A-4147-A177-3AD203B41FA5}">
                      <a16:colId xmlns:a16="http://schemas.microsoft.com/office/drawing/2014/main" val="445305653"/>
                    </a:ext>
                  </a:extLst>
                </a:gridCol>
                <a:gridCol w="488362">
                  <a:extLst>
                    <a:ext uri="{9D8B030D-6E8A-4147-A177-3AD203B41FA5}">
                      <a16:colId xmlns:a16="http://schemas.microsoft.com/office/drawing/2014/main" val="3629882145"/>
                    </a:ext>
                  </a:extLst>
                </a:gridCol>
                <a:gridCol w="535321">
                  <a:extLst>
                    <a:ext uri="{9D8B030D-6E8A-4147-A177-3AD203B41FA5}">
                      <a16:colId xmlns:a16="http://schemas.microsoft.com/office/drawing/2014/main" val="717836016"/>
                    </a:ext>
                  </a:extLst>
                </a:gridCol>
              </a:tblGrid>
              <a:tr h="329295">
                <a:tc>
                  <a:txBody>
                    <a:bodyPr/>
                    <a:lstStyle/>
                    <a:p>
                      <a:pPr algn="ctr" fontAlgn="ctr"/>
                      <a:r>
                        <a:rPr lang="it-IT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Velocità massima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Velocità media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Frequenza utilizzo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Durata uso auto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Distanza percorsa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6527381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1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07F7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0062642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2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4A6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1787089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3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E7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Lunga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9050279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4 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4789086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5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6C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34839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354728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egnaposto immagine 6">
            <a:extLst>
              <a:ext uri="{FF2B5EF4-FFF2-40B4-BE49-F238E27FC236}">
                <a16:creationId xmlns:a16="http://schemas.microsoft.com/office/drawing/2014/main" id="{824CA380-F9AA-4E3C-AFB0-4A2E33773FF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23" b="23"/>
          <a:stretch/>
        </p:blipFill>
        <p:spPr>
          <a:xfrm>
            <a:off x="0" y="1761067"/>
            <a:ext cx="9144000" cy="3382433"/>
          </a:xfrm>
        </p:spPr>
      </p:pic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1BA250E-B833-4F39-B826-143871F91A7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54799" y="973605"/>
            <a:ext cx="5266459" cy="880914"/>
          </a:xfrm>
        </p:spPr>
        <p:txBody>
          <a:bodyPr/>
          <a:lstStyle/>
          <a:p>
            <a:r>
              <a:rPr lang="it-IT" sz="1200" dirty="0">
                <a:latin typeface="Nunito Sans" pitchFamily="2" charset="0"/>
              </a:rPr>
              <a:t>Media dei massimi giornalieri delle rivoluzioni per minuto per cluster.</a:t>
            </a:r>
          </a:p>
          <a:p>
            <a:r>
              <a:rPr lang="it-IT" sz="1200" dirty="0">
                <a:latin typeface="Nunito Sans" pitchFamily="2" charset="0"/>
              </a:rPr>
              <a:t>La linea nera rappresenta la mediana del cluster. La scatola grigia contiene il 50% delle osservazioni. Il restante 50% è distribuito sulle righe verticali.  </a:t>
            </a:r>
            <a:endParaRPr lang="it-IT" sz="1200" dirty="0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303213"/>
            <a:ext cx="5155176" cy="394665"/>
          </a:xfrm>
        </p:spPr>
        <p:txBody>
          <a:bodyPr>
            <a:normAutofit fontScale="90000"/>
          </a:bodyPr>
          <a:lstStyle/>
          <a:p>
            <a:r>
              <a:rPr lang="it-IT" sz="2400" b="0" cap="none" dirty="0">
                <a:solidFill>
                  <a:srgbClr val="005BB2">
                    <a:lumMod val="75000"/>
                  </a:srgbClr>
                </a:solidFill>
                <a:latin typeface="Nunito Sans Black" pitchFamily="2" charset="77"/>
              </a:rPr>
              <a:t>Controllo </a:t>
            </a:r>
            <a:br>
              <a:rPr lang="it-IT" dirty="0"/>
            </a:br>
            <a:r>
              <a:rPr lang="it-IT" b="0" cap="none" dirty="0">
                <a:solidFill>
                  <a:srgbClr val="000000"/>
                </a:solidFill>
                <a:latin typeface="Nunito Sans" pitchFamily="2" charset="0"/>
              </a:rPr>
              <a:t>Rivoluzioni per minuto</a:t>
            </a:r>
          </a:p>
        </p:txBody>
      </p:sp>
      <p:graphicFrame>
        <p:nvGraphicFramePr>
          <p:cNvPr id="5" name="Tabella 4">
            <a:extLst>
              <a:ext uri="{FF2B5EF4-FFF2-40B4-BE49-F238E27FC236}">
                <a16:creationId xmlns:a16="http://schemas.microsoft.com/office/drawing/2014/main" id="{75235FFE-A3A7-4556-B32F-BD93762962C1}"/>
              </a:ext>
            </a:extLst>
          </p:cNvPr>
          <p:cNvGraphicFramePr>
            <a:graphicFrameLocks noGrp="1"/>
          </p:cNvGraphicFramePr>
          <p:nvPr/>
        </p:nvGraphicFramePr>
        <p:xfrm>
          <a:off x="5833825" y="248032"/>
          <a:ext cx="3190009" cy="1451145"/>
        </p:xfrm>
        <a:graphic>
          <a:graphicData uri="http://schemas.openxmlformats.org/drawingml/2006/table">
            <a:tbl>
              <a:tblPr firstRow="1" bandRow="1"/>
              <a:tblGrid>
                <a:gridCol w="561109">
                  <a:extLst>
                    <a:ext uri="{9D8B030D-6E8A-4147-A177-3AD203B41FA5}">
                      <a16:colId xmlns:a16="http://schemas.microsoft.com/office/drawing/2014/main" val="2738500743"/>
                    </a:ext>
                  </a:extLst>
                </a:gridCol>
                <a:gridCol w="547255">
                  <a:extLst>
                    <a:ext uri="{9D8B030D-6E8A-4147-A177-3AD203B41FA5}">
                      <a16:colId xmlns:a16="http://schemas.microsoft.com/office/drawing/2014/main" val="3913770315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437424177"/>
                    </a:ext>
                  </a:extLst>
                </a:gridCol>
                <a:gridCol w="600762">
                  <a:extLst>
                    <a:ext uri="{9D8B030D-6E8A-4147-A177-3AD203B41FA5}">
                      <a16:colId xmlns:a16="http://schemas.microsoft.com/office/drawing/2014/main" val="445305653"/>
                    </a:ext>
                  </a:extLst>
                </a:gridCol>
                <a:gridCol w="488362">
                  <a:extLst>
                    <a:ext uri="{9D8B030D-6E8A-4147-A177-3AD203B41FA5}">
                      <a16:colId xmlns:a16="http://schemas.microsoft.com/office/drawing/2014/main" val="3629882145"/>
                    </a:ext>
                  </a:extLst>
                </a:gridCol>
                <a:gridCol w="535321">
                  <a:extLst>
                    <a:ext uri="{9D8B030D-6E8A-4147-A177-3AD203B41FA5}">
                      <a16:colId xmlns:a16="http://schemas.microsoft.com/office/drawing/2014/main" val="717836016"/>
                    </a:ext>
                  </a:extLst>
                </a:gridCol>
              </a:tblGrid>
              <a:tr h="329295">
                <a:tc>
                  <a:txBody>
                    <a:bodyPr/>
                    <a:lstStyle/>
                    <a:p>
                      <a:pPr algn="ctr" fontAlgn="ctr"/>
                      <a:r>
                        <a:rPr lang="it-IT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Velocità massima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Velocità media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Frequenza utilizzo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Durata uso auto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Distanza percorsa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6527381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1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07F7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0062642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2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4A6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1787089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3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E7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Lunga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9050279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4 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4789086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5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6C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34839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140093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egnaposto immagine 6">
            <a:extLst>
              <a:ext uri="{FF2B5EF4-FFF2-40B4-BE49-F238E27FC236}">
                <a16:creationId xmlns:a16="http://schemas.microsoft.com/office/drawing/2014/main" id="{824CA380-F9AA-4E3C-AFB0-4A2E33773FF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23" b="23"/>
          <a:stretch/>
        </p:blipFill>
        <p:spPr>
          <a:xfrm>
            <a:off x="0" y="1761067"/>
            <a:ext cx="9144000" cy="3382433"/>
          </a:xfrm>
        </p:spPr>
      </p:pic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1BA250E-B833-4F39-B826-143871F91A7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54799" y="973605"/>
            <a:ext cx="5266459" cy="880914"/>
          </a:xfrm>
        </p:spPr>
        <p:txBody>
          <a:bodyPr/>
          <a:lstStyle/>
          <a:p>
            <a:r>
              <a:rPr lang="it-IT" sz="1200" dirty="0">
                <a:latin typeface="Nunito Sans" pitchFamily="2" charset="0"/>
              </a:rPr>
              <a:t>Media dei massimi giornalieri della coppia istantanea per cluster.</a:t>
            </a:r>
          </a:p>
          <a:p>
            <a:r>
              <a:rPr lang="it-IT" sz="1200" dirty="0">
                <a:latin typeface="Nunito Sans" pitchFamily="2" charset="0"/>
              </a:rPr>
              <a:t>La linea nera rappresenta la mediana del cluster. La scatola grigia contiene il 50% delle osservazioni. Il restante 50% è distribuito sulle righe verticali.  </a:t>
            </a:r>
            <a:endParaRPr lang="it-IT" sz="1200" dirty="0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303213"/>
            <a:ext cx="5155176" cy="394665"/>
          </a:xfrm>
        </p:spPr>
        <p:txBody>
          <a:bodyPr>
            <a:normAutofit fontScale="90000"/>
          </a:bodyPr>
          <a:lstStyle/>
          <a:p>
            <a:r>
              <a:rPr lang="it-IT" sz="2400" b="0" cap="none" dirty="0">
                <a:solidFill>
                  <a:srgbClr val="005BB2">
                    <a:lumMod val="75000"/>
                  </a:srgbClr>
                </a:solidFill>
                <a:latin typeface="Nunito Sans Black" pitchFamily="2" charset="77"/>
              </a:rPr>
              <a:t>Controllo </a:t>
            </a:r>
            <a:br>
              <a:rPr lang="it-IT" dirty="0"/>
            </a:br>
            <a:r>
              <a:rPr lang="it-IT" b="0" cap="none" dirty="0">
                <a:solidFill>
                  <a:srgbClr val="000000"/>
                </a:solidFill>
                <a:latin typeface="Nunito Sans" pitchFamily="2" charset="0"/>
              </a:rPr>
              <a:t>Coppia istantanea</a:t>
            </a:r>
          </a:p>
        </p:txBody>
      </p:sp>
      <p:graphicFrame>
        <p:nvGraphicFramePr>
          <p:cNvPr id="5" name="Tabella 4">
            <a:extLst>
              <a:ext uri="{FF2B5EF4-FFF2-40B4-BE49-F238E27FC236}">
                <a16:creationId xmlns:a16="http://schemas.microsoft.com/office/drawing/2014/main" id="{75235FFE-A3A7-4556-B32F-BD93762962C1}"/>
              </a:ext>
            </a:extLst>
          </p:cNvPr>
          <p:cNvGraphicFramePr>
            <a:graphicFrameLocks noGrp="1"/>
          </p:cNvGraphicFramePr>
          <p:nvPr/>
        </p:nvGraphicFramePr>
        <p:xfrm>
          <a:off x="5833825" y="248032"/>
          <a:ext cx="3190009" cy="1451145"/>
        </p:xfrm>
        <a:graphic>
          <a:graphicData uri="http://schemas.openxmlformats.org/drawingml/2006/table">
            <a:tbl>
              <a:tblPr firstRow="1" bandRow="1"/>
              <a:tblGrid>
                <a:gridCol w="561109">
                  <a:extLst>
                    <a:ext uri="{9D8B030D-6E8A-4147-A177-3AD203B41FA5}">
                      <a16:colId xmlns:a16="http://schemas.microsoft.com/office/drawing/2014/main" val="2738500743"/>
                    </a:ext>
                  </a:extLst>
                </a:gridCol>
                <a:gridCol w="547255">
                  <a:extLst>
                    <a:ext uri="{9D8B030D-6E8A-4147-A177-3AD203B41FA5}">
                      <a16:colId xmlns:a16="http://schemas.microsoft.com/office/drawing/2014/main" val="3913770315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437424177"/>
                    </a:ext>
                  </a:extLst>
                </a:gridCol>
                <a:gridCol w="600762">
                  <a:extLst>
                    <a:ext uri="{9D8B030D-6E8A-4147-A177-3AD203B41FA5}">
                      <a16:colId xmlns:a16="http://schemas.microsoft.com/office/drawing/2014/main" val="445305653"/>
                    </a:ext>
                  </a:extLst>
                </a:gridCol>
                <a:gridCol w="488362">
                  <a:extLst>
                    <a:ext uri="{9D8B030D-6E8A-4147-A177-3AD203B41FA5}">
                      <a16:colId xmlns:a16="http://schemas.microsoft.com/office/drawing/2014/main" val="3629882145"/>
                    </a:ext>
                  </a:extLst>
                </a:gridCol>
                <a:gridCol w="535321">
                  <a:extLst>
                    <a:ext uri="{9D8B030D-6E8A-4147-A177-3AD203B41FA5}">
                      <a16:colId xmlns:a16="http://schemas.microsoft.com/office/drawing/2014/main" val="717836016"/>
                    </a:ext>
                  </a:extLst>
                </a:gridCol>
              </a:tblGrid>
              <a:tr h="329295">
                <a:tc>
                  <a:txBody>
                    <a:bodyPr/>
                    <a:lstStyle/>
                    <a:p>
                      <a:pPr algn="ctr" fontAlgn="ctr"/>
                      <a:r>
                        <a:rPr lang="it-IT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Velocità massima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Velocità media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Frequenza utilizzo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Durata uso auto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Distanza percorsa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6527381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1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07F7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0062642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2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4A6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1787089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3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E7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Lunga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9050279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4 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4789086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5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6C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34839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29261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egnaposto immagine 6">
            <a:extLst>
              <a:ext uri="{FF2B5EF4-FFF2-40B4-BE49-F238E27FC236}">
                <a16:creationId xmlns:a16="http://schemas.microsoft.com/office/drawing/2014/main" id="{824CA380-F9AA-4E3C-AFB0-4A2E33773FF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23" b="23"/>
          <a:stretch/>
        </p:blipFill>
        <p:spPr>
          <a:xfrm>
            <a:off x="0" y="1761067"/>
            <a:ext cx="9144000" cy="3382433"/>
          </a:xfrm>
        </p:spPr>
      </p:pic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1BA250E-B833-4F39-B826-143871F91A7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3850" y="818263"/>
            <a:ext cx="5266459" cy="880914"/>
          </a:xfrm>
        </p:spPr>
        <p:txBody>
          <a:bodyPr/>
          <a:lstStyle/>
          <a:p>
            <a:r>
              <a:rPr lang="it-IT" sz="1200" dirty="0">
                <a:latin typeface="Nunito Sans" pitchFamily="2" charset="0"/>
              </a:rPr>
              <a:t>Percentuale di giorni sul totale in cui </a:t>
            </a:r>
            <a:r>
              <a:rPr lang="it-IT" sz="1200" dirty="0" err="1">
                <a:latin typeface="Nunito Sans" pitchFamily="2" charset="0"/>
              </a:rPr>
              <a:t>l’active</a:t>
            </a:r>
            <a:r>
              <a:rPr lang="it-IT" sz="1200" dirty="0">
                <a:latin typeface="Nunito Sans" pitchFamily="2" charset="0"/>
              </a:rPr>
              <a:t> </a:t>
            </a:r>
            <a:r>
              <a:rPr lang="it-IT" sz="1200" dirty="0" err="1">
                <a:latin typeface="Nunito Sans" pitchFamily="2" charset="0"/>
              </a:rPr>
              <a:t>launch</a:t>
            </a:r>
            <a:r>
              <a:rPr lang="it-IT" sz="1200" dirty="0">
                <a:latin typeface="Nunito Sans" pitchFamily="2" charset="0"/>
              </a:rPr>
              <a:t> control è stato attivato almeno una volta.</a:t>
            </a:r>
          </a:p>
          <a:p>
            <a:r>
              <a:rPr lang="it-IT" sz="1200" dirty="0">
                <a:latin typeface="Nunito Sans" pitchFamily="2" charset="0"/>
              </a:rPr>
              <a:t>La linea nera rappresenta la mediana del cluster. La scatola grigia contiene il 50% delle osservazioni. Il restante 50% è distribuito sulle righe verticali.  </a:t>
            </a:r>
            <a:endParaRPr lang="it-IT" sz="1200" dirty="0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303213"/>
            <a:ext cx="5155176" cy="394665"/>
          </a:xfrm>
        </p:spPr>
        <p:txBody>
          <a:bodyPr>
            <a:normAutofit fontScale="90000"/>
          </a:bodyPr>
          <a:lstStyle/>
          <a:p>
            <a:r>
              <a:rPr lang="it-IT" sz="2400" b="0" cap="none" dirty="0">
                <a:solidFill>
                  <a:srgbClr val="005BB2">
                    <a:lumMod val="75000"/>
                  </a:srgbClr>
                </a:solidFill>
                <a:latin typeface="Nunito Sans Black" pitchFamily="2" charset="77"/>
              </a:rPr>
              <a:t>Controllo </a:t>
            </a:r>
            <a:br>
              <a:rPr lang="it-IT" dirty="0"/>
            </a:br>
            <a:r>
              <a:rPr lang="it-IT" b="0" cap="none" dirty="0">
                <a:solidFill>
                  <a:srgbClr val="000000"/>
                </a:solidFill>
                <a:latin typeface="Nunito Sans" pitchFamily="2" charset="0"/>
              </a:rPr>
              <a:t>Active </a:t>
            </a:r>
            <a:r>
              <a:rPr lang="it-IT" b="0" cap="none" dirty="0" err="1">
                <a:solidFill>
                  <a:srgbClr val="000000"/>
                </a:solidFill>
                <a:latin typeface="Nunito Sans" pitchFamily="2" charset="0"/>
              </a:rPr>
              <a:t>launch</a:t>
            </a:r>
            <a:r>
              <a:rPr lang="it-IT" b="0" cap="none" dirty="0">
                <a:solidFill>
                  <a:srgbClr val="000000"/>
                </a:solidFill>
                <a:latin typeface="Nunito Sans" pitchFamily="2" charset="0"/>
              </a:rPr>
              <a:t> control</a:t>
            </a:r>
          </a:p>
        </p:txBody>
      </p:sp>
      <p:graphicFrame>
        <p:nvGraphicFramePr>
          <p:cNvPr id="5" name="Tabella 4">
            <a:extLst>
              <a:ext uri="{FF2B5EF4-FFF2-40B4-BE49-F238E27FC236}">
                <a16:creationId xmlns:a16="http://schemas.microsoft.com/office/drawing/2014/main" id="{75235FFE-A3A7-4556-B32F-BD93762962C1}"/>
              </a:ext>
            </a:extLst>
          </p:cNvPr>
          <p:cNvGraphicFramePr>
            <a:graphicFrameLocks noGrp="1"/>
          </p:cNvGraphicFramePr>
          <p:nvPr/>
        </p:nvGraphicFramePr>
        <p:xfrm>
          <a:off x="5833825" y="248032"/>
          <a:ext cx="3190009" cy="1451145"/>
        </p:xfrm>
        <a:graphic>
          <a:graphicData uri="http://schemas.openxmlformats.org/drawingml/2006/table">
            <a:tbl>
              <a:tblPr firstRow="1" bandRow="1"/>
              <a:tblGrid>
                <a:gridCol w="561109">
                  <a:extLst>
                    <a:ext uri="{9D8B030D-6E8A-4147-A177-3AD203B41FA5}">
                      <a16:colId xmlns:a16="http://schemas.microsoft.com/office/drawing/2014/main" val="2738500743"/>
                    </a:ext>
                  </a:extLst>
                </a:gridCol>
                <a:gridCol w="547255">
                  <a:extLst>
                    <a:ext uri="{9D8B030D-6E8A-4147-A177-3AD203B41FA5}">
                      <a16:colId xmlns:a16="http://schemas.microsoft.com/office/drawing/2014/main" val="3913770315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437424177"/>
                    </a:ext>
                  </a:extLst>
                </a:gridCol>
                <a:gridCol w="600762">
                  <a:extLst>
                    <a:ext uri="{9D8B030D-6E8A-4147-A177-3AD203B41FA5}">
                      <a16:colId xmlns:a16="http://schemas.microsoft.com/office/drawing/2014/main" val="445305653"/>
                    </a:ext>
                  </a:extLst>
                </a:gridCol>
                <a:gridCol w="488362">
                  <a:extLst>
                    <a:ext uri="{9D8B030D-6E8A-4147-A177-3AD203B41FA5}">
                      <a16:colId xmlns:a16="http://schemas.microsoft.com/office/drawing/2014/main" val="3629882145"/>
                    </a:ext>
                  </a:extLst>
                </a:gridCol>
                <a:gridCol w="535321">
                  <a:extLst>
                    <a:ext uri="{9D8B030D-6E8A-4147-A177-3AD203B41FA5}">
                      <a16:colId xmlns:a16="http://schemas.microsoft.com/office/drawing/2014/main" val="717836016"/>
                    </a:ext>
                  </a:extLst>
                </a:gridCol>
              </a:tblGrid>
              <a:tr h="329295">
                <a:tc>
                  <a:txBody>
                    <a:bodyPr/>
                    <a:lstStyle/>
                    <a:p>
                      <a:pPr algn="ctr" fontAlgn="ctr"/>
                      <a:r>
                        <a:rPr lang="it-IT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Velocità massima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Velocità media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Frequenza utilizzo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Durata uso auto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Distanza percorsa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6527381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1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07F7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0062642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2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4A6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1787089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3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E7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Lunga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9050279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4 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4789086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5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6C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34839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0431427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egnaposto immagine 6">
            <a:extLst>
              <a:ext uri="{FF2B5EF4-FFF2-40B4-BE49-F238E27FC236}">
                <a16:creationId xmlns:a16="http://schemas.microsoft.com/office/drawing/2014/main" id="{824CA380-F9AA-4E3C-AFB0-4A2E33773FF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23" b="23"/>
          <a:stretch/>
        </p:blipFill>
        <p:spPr>
          <a:xfrm>
            <a:off x="0" y="1761067"/>
            <a:ext cx="9144000" cy="3382433"/>
          </a:xfrm>
        </p:spPr>
      </p:pic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1BA250E-B833-4F39-B826-143871F91A7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3851" y="1258720"/>
            <a:ext cx="5155176" cy="880914"/>
          </a:xfrm>
        </p:spPr>
        <p:txBody>
          <a:bodyPr/>
          <a:lstStyle/>
          <a:p>
            <a:r>
              <a:rPr lang="it-IT" sz="1200" dirty="0">
                <a:latin typeface="Nunito Sans" pitchFamily="2" charset="0"/>
              </a:rPr>
              <a:t>Percentuale di giorni sul totale in cui è stata utilizzata almeno una volta la modalità di guida 1 – </a:t>
            </a:r>
            <a:r>
              <a:rPr lang="it-IT" sz="1200" b="1" dirty="0" err="1">
                <a:latin typeface="Nunito Sans" pitchFamily="2" charset="0"/>
              </a:rPr>
              <a:t>Charisma</a:t>
            </a:r>
            <a:r>
              <a:rPr lang="it-IT" sz="1200" b="1" dirty="0">
                <a:latin typeface="Nunito Sans" pitchFamily="2" charset="0"/>
              </a:rPr>
              <a:t> strada</a:t>
            </a:r>
            <a:r>
              <a:rPr lang="it-IT" sz="1200" dirty="0">
                <a:latin typeface="Nunito Sans" pitchFamily="2" charset="0"/>
              </a:rPr>
              <a:t>. </a:t>
            </a:r>
            <a:endParaRPr lang="it-IT" sz="1200" dirty="0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303213"/>
            <a:ext cx="5155176" cy="394665"/>
          </a:xfrm>
        </p:spPr>
        <p:txBody>
          <a:bodyPr>
            <a:normAutofit fontScale="90000"/>
          </a:bodyPr>
          <a:lstStyle/>
          <a:p>
            <a:r>
              <a:rPr lang="it-IT" sz="2400" b="0" cap="none" dirty="0">
                <a:solidFill>
                  <a:srgbClr val="005BB2">
                    <a:lumMod val="75000"/>
                  </a:srgbClr>
                </a:solidFill>
                <a:latin typeface="Nunito Sans Black" pitchFamily="2" charset="77"/>
              </a:rPr>
              <a:t>Controllo </a:t>
            </a:r>
            <a:br>
              <a:rPr lang="it-IT" dirty="0"/>
            </a:br>
            <a:r>
              <a:rPr lang="it-IT" b="0" cap="none" dirty="0">
                <a:solidFill>
                  <a:srgbClr val="000000"/>
                </a:solidFill>
                <a:latin typeface="Nunito Sans" pitchFamily="2" charset="0"/>
              </a:rPr>
              <a:t>Driving mode</a:t>
            </a:r>
          </a:p>
        </p:txBody>
      </p:sp>
      <p:graphicFrame>
        <p:nvGraphicFramePr>
          <p:cNvPr id="5" name="Tabella 4">
            <a:extLst>
              <a:ext uri="{FF2B5EF4-FFF2-40B4-BE49-F238E27FC236}">
                <a16:creationId xmlns:a16="http://schemas.microsoft.com/office/drawing/2014/main" id="{75235FFE-A3A7-4556-B32F-BD93762962C1}"/>
              </a:ext>
            </a:extLst>
          </p:cNvPr>
          <p:cNvGraphicFramePr>
            <a:graphicFrameLocks noGrp="1"/>
          </p:cNvGraphicFramePr>
          <p:nvPr/>
        </p:nvGraphicFramePr>
        <p:xfrm>
          <a:off x="5833825" y="248032"/>
          <a:ext cx="3190009" cy="1451145"/>
        </p:xfrm>
        <a:graphic>
          <a:graphicData uri="http://schemas.openxmlformats.org/drawingml/2006/table">
            <a:tbl>
              <a:tblPr firstRow="1" bandRow="1"/>
              <a:tblGrid>
                <a:gridCol w="561109">
                  <a:extLst>
                    <a:ext uri="{9D8B030D-6E8A-4147-A177-3AD203B41FA5}">
                      <a16:colId xmlns:a16="http://schemas.microsoft.com/office/drawing/2014/main" val="2738500743"/>
                    </a:ext>
                  </a:extLst>
                </a:gridCol>
                <a:gridCol w="547255">
                  <a:extLst>
                    <a:ext uri="{9D8B030D-6E8A-4147-A177-3AD203B41FA5}">
                      <a16:colId xmlns:a16="http://schemas.microsoft.com/office/drawing/2014/main" val="3913770315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437424177"/>
                    </a:ext>
                  </a:extLst>
                </a:gridCol>
                <a:gridCol w="600762">
                  <a:extLst>
                    <a:ext uri="{9D8B030D-6E8A-4147-A177-3AD203B41FA5}">
                      <a16:colId xmlns:a16="http://schemas.microsoft.com/office/drawing/2014/main" val="445305653"/>
                    </a:ext>
                  </a:extLst>
                </a:gridCol>
                <a:gridCol w="488362">
                  <a:extLst>
                    <a:ext uri="{9D8B030D-6E8A-4147-A177-3AD203B41FA5}">
                      <a16:colId xmlns:a16="http://schemas.microsoft.com/office/drawing/2014/main" val="3629882145"/>
                    </a:ext>
                  </a:extLst>
                </a:gridCol>
                <a:gridCol w="535321">
                  <a:extLst>
                    <a:ext uri="{9D8B030D-6E8A-4147-A177-3AD203B41FA5}">
                      <a16:colId xmlns:a16="http://schemas.microsoft.com/office/drawing/2014/main" val="717836016"/>
                    </a:ext>
                  </a:extLst>
                </a:gridCol>
              </a:tblGrid>
              <a:tr h="329295">
                <a:tc>
                  <a:txBody>
                    <a:bodyPr/>
                    <a:lstStyle/>
                    <a:p>
                      <a:pPr algn="ctr" fontAlgn="ctr"/>
                      <a:r>
                        <a:rPr lang="it-IT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Velocità massima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Velocità media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Frequenza utilizzo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Durata uso auto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Distanza percorsa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6527381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1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07F7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0062642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2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4A6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1787089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3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E7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Lunga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9050279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4 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4789086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5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6C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34839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740980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egnaposto immagine 6">
            <a:extLst>
              <a:ext uri="{FF2B5EF4-FFF2-40B4-BE49-F238E27FC236}">
                <a16:creationId xmlns:a16="http://schemas.microsoft.com/office/drawing/2014/main" id="{824CA380-F9AA-4E3C-AFB0-4A2E33773FF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23" b="23"/>
          <a:stretch/>
        </p:blipFill>
        <p:spPr>
          <a:xfrm>
            <a:off x="0" y="1761067"/>
            <a:ext cx="9144000" cy="3382433"/>
          </a:xfrm>
        </p:spPr>
      </p:pic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1BA250E-B833-4F39-B826-143871F91A7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3851" y="1258720"/>
            <a:ext cx="5155176" cy="880914"/>
          </a:xfrm>
        </p:spPr>
        <p:txBody>
          <a:bodyPr/>
          <a:lstStyle/>
          <a:p>
            <a:r>
              <a:rPr lang="it-IT" sz="1200" dirty="0">
                <a:latin typeface="Nunito Sans" pitchFamily="2" charset="0"/>
              </a:rPr>
              <a:t>Percentuale di giorni sul totale in cui è stata utilizzata almeno una volta la modalità di guida 2 – </a:t>
            </a:r>
            <a:r>
              <a:rPr lang="it-IT" sz="1200" b="1" dirty="0" err="1">
                <a:latin typeface="Nunito Sans" pitchFamily="2" charset="0"/>
              </a:rPr>
              <a:t>Charisma</a:t>
            </a:r>
            <a:r>
              <a:rPr lang="it-IT" sz="1200" b="1" dirty="0">
                <a:latin typeface="Nunito Sans" pitchFamily="2" charset="0"/>
              </a:rPr>
              <a:t> sport</a:t>
            </a:r>
            <a:r>
              <a:rPr lang="it-IT" sz="1200" dirty="0">
                <a:latin typeface="Nunito Sans" pitchFamily="2" charset="0"/>
              </a:rPr>
              <a:t>. </a:t>
            </a:r>
            <a:endParaRPr lang="it-IT" sz="1200" dirty="0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303213"/>
            <a:ext cx="5155176" cy="394665"/>
          </a:xfrm>
        </p:spPr>
        <p:txBody>
          <a:bodyPr>
            <a:normAutofit fontScale="90000"/>
          </a:bodyPr>
          <a:lstStyle/>
          <a:p>
            <a:r>
              <a:rPr lang="it-IT" sz="2400" b="0" cap="none" dirty="0">
                <a:solidFill>
                  <a:srgbClr val="005BB2">
                    <a:lumMod val="75000"/>
                  </a:srgbClr>
                </a:solidFill>
                <a:latin typeface="Nunito Sans Black" pitchFamily="2" charset="77"/>
              </a:rPr>
              <a:t>Controllo </a:t>
            </a:r>
            <a:br>
              <a:rPr lang="it-IT" dirty="0"/>
            </a:br>
            <a:r>
              <a:rPr lang="it-IT" b="0" cap="none" dirty="0">
                <a:solidFill>
                  <a:srgbClr val="000000"/>
                </a:solidFill>
                <a:latin typeface="Nunito Sans" pitchFamily="2" charset="0"/>
              </a:rPr>
              <a:t>Driving mode</a:t>
            </a:r>
          </a:p>
        </p:txBody>
      </p:sp>
      <p:graphicFrame>
        <p:nvGraphicFramePr>
          <p:cNvPr id="5" name="Tabella 4">
            <a:extLst>
              <a:ext uri="{FF2B5EF4-FFF2-40B4-BE49-F238E27FC236}">
                <a16:creationId xmlns:a16="http://schemas.microsoft.com/office/drawing/2014/main" id="{75235FFE-A3A7-4556-B32F-BD93762962C1}"/>
              </a:ext>
            </a:extLst>
          </p:cNvPr>
          <p:cNvGraphicFramePr>
            <a:graphicFrameLocks noGrp="1"/>
          </p:cNvGraphicFramePr>
          <p:nvPr/>
        </p:nvGraphicFramePr>
        <p:xfrm>
          <a:off x="5833825" y="248032"/>
          <a:ext cx="3190009" cy="1451145"/>
        </p:xfrm>
        <a:graphic>
          <a:graphicData uri="http://schemas.openxmlformats.org/drawingml/2006/table">
            <a:tbl>
              <a:tblPr firstRow="1" bandRow="1"/>
              <a:tblGrid>
                <a:gridCol w="561109">
                  <a:extLst>
                    <a:ext uri="{9D8B030D-6E8A-4147-A177-3AD203B41FA5}">
                      <a16:colId xmlns:a16="http://schemas.microsoft.com/office/drawing/2014/main" val="2738500743"/>
                    </a:ext>
                  </a:extLst>
                </a:gridCol>
                <a:gridCol w="547255">
                  <a:extLst>
                    <a:ext uri="{9D8B030D-6E8A-4147-A177-3AD203B41FA5}">
                      <a16:colId xmlns:a16="http://schemas.microsoft.com/office/drawing/2014/main" val="3913770315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437424177"/>
                    </a:ext>
                  </a:extLst>
                </a:gridCol>
                <a:gridCol w="600762">
                  <a:extLst>
                    <a:ext uri="{9D8B030D-6E8A-4147-A177-3AD203B41FA5}">
                      <a16:colId xmlns:a16="http://schemas.microsoft.com/office/drawing/2014/main" val="445305653"/>
                    </a:ext>
                  </a:extLst>
                </a:gridCol>
                <a:gridCol w="488362">
                  <a:extLst>
                    <a:ext uri="{9D8B030D-6E8A-4147-A177-3AD203B41FA5}">
                      <a16:colId xmlns:a16="http://schemas.microsoft.com/office/drawing/2014/main" val="3629882145"/>
                    </a:ext>
                  </a:extLst>
                </a:gridCol>
                <a:gridCol w="535321">
                  <a:extLst>
                    <a:ext uri="{9D8B030D-6E8A-4147-A177-3AD203B41FA5}">
                      <a16:colId xmlns:a16="http://schemas.microsoft.com/office/drawing/2014/main" val="717836016"/>
                    </a:ext>
                  </a:extLst>
                </a:gridCol>
              </a:tblGrid>
              <a:tr h="329295">
                <a:tc>
                  <a:txBody>
                    <a:bodyPr/>
                    <a:lstStyle/>
                    <a:p>
                      <a:pPr algn="ctr" fontAlgn="ctr"/>
                      <a:r>
                        <a:rPr lang="it-IT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Velocità massima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Velocità media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Frequenza utilizzo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Durata uso auto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Distanza percorsa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6527381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1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07F7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0062642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2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4A6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1787089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3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E7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Lunga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9050279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4 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4789086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5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6C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34839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98606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egnaposto immagine 6">
            <a:extLst>
              <a:ext uri="{FF2B5EF4-FFF2-40B4-BE49-F238E27FC236}">
                <a16:creationId xmlns:a16="http://schemas.microsoft.com/office/drawing/2014/main" id="{824CA380-F9AA-4E3C-AFB0-4A2E33773FF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23" b="23"/>
          <a:stretch/>
        </p:blipFill>
        <p:spPr>
          <a:xfrm>
            <a:off x="0" y="1761067"/>
            <a:ext cx="9144000" cy="3382433"/>
          </a:xfrm>
        </p:spPr>
      </p:pic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1BA250E-B833-4F39-B826-143871F91A7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3851" y="1258720"/>
            <a:ext cx="5155176" cy="880914"/>
          </a:xfrm>
        </p:spPr>
        <p:txBody>
          <a:bodyPr/>
          <a:lstStyle/>
          <a:p>
            <a:r>
              <a:rPr lang="it-IT" sz="1200" dirty="0">
                <a:latin typeface="Nunito Sans" pitchFamily="2" charset="0"/>
              </a:rPr>
              <a:t>Percentuale di giorni sul totale in cui è stata utilizzata almeno una volta la modalità di guida 3 – </a:t>
            </a:r>
            <a:r>
              <a:rPr lang="it-IT" sz="1200" b="1" dirty="0" err="1">
                <a:latin typeface="Nunito Sans" pitchFamily="2" charset="0"/>
              </a:rPr>
              <a:t>Charisma</a:t>
            </a:r>
            <a:r>
              <a:rPr lang="it-IT" sz="1200" b="1" dirty="0">
                <a:latin typeface="Nunito Sans" pitchFamily="2" charset="0"/>
              </a:rPr>
              <a:t> corsa</a:t>
            </a:r>
            <a:r>
              <a:rPr lang="it-IT" sz="1200" dirty="0">
                <a:latin typeface="Nunito Sans" pitchFamily="2" charset="0"/>
              </a:rPr>
              <a:t>. </a:t>
            </a:r>
            <a:endParaRPr lang="it-IT" sz="1200" dirty="0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303213"/>
            <a:ext cx="5155176" cy="394665"/>
          </a:xfrm>
        </p:spPr>
        <p:txBody>
          <a:bodyPr>
            <a:normAutofit fontScale="90000"/>
          </a:bodyPr>
          <a:lstStyle/>
          <a:p>
            <a:r>
              <a:rPr lang="it-IT" sz="2400" b="0" cap="none" dirty="0">
                <a:solidFill>
                  <a:srgbClr val="005BB2">
                    <a:lumMod val="75000"/>
                  </a:srgbClr>
                </a:solidFill>
                <a:latin typeface="Nunito Sans Black" pitchFamily="2" charset="77"/>
              </a:rPr>
              <a:t>Controllo </a:t>
            </a:r>
            <a:br>
              <a:rPr lang="it-IT" dirty="0"/>
            </a:br>
            <a:r>
              <a:rPr lang="it-IT" b="0" cap="none" dirty="0">
                <a:solidFill>
                  <a:srgbClr val="000000"/>
                </a:solidFill>
                <a:latin typeface="Nunito Sans" pitchFamily="2" charset="0"/>
              </a:rPr>
              <a:t>Driving mode</a:t>
            </a:r>
          </a:p>
        </p:txBody>
      </p:sp>
      <p:graphicFrame>
        <p:nvGraphicFramePr>
          <p:cNvPr id="5" name="Tabella 4">
            <a:extLst>
              <a:ext uri="{FF2B5EF4-FFF2-40B4-BE49-F238E27FC236}">
                <a16:creationId xmlns:a16="http://schemas.microsoft.com/office/drawing/2014/main" id="{75235FFE-A3A7-4556-B32F-BD93762962C1}"/>
              </a:ext>
            </a:extLst>
          </p:cNvPr>
          <p:cNvGraphicFramePr>
            <a:graphicFrameLocks noGrp="1"/>
          </p:cNvGraphicFramePr>
          <p:nvPr/>
        </p:nvGraphicFramePr>
        <p:xfrm>
          <a:off x="5833825" y="248032"/>
          <a:ext cx="3190009" cy="1451145"/>
        </p:xfrm>
        <a:graphic>
          <a:graphicData uri="http://schemas.openxmlformats.org/drawingml/2006/table">
            <a:tbl>
              <a:tblPr firstRow="1" bandRow="1"/>
              <a:tblGrid>
                <a:gridCol w="561109">
                  <a:extLst>
                    <a:ext uri="{9D8B030D-6E8A-4147-A177-3AD203B41FA5}">
                      <a16:colId xmlns:a16="http://schemas.microsoft.com/office/drawing/2014/main" val="2738500743"/>
                    </a:ext>
                  </a:extLst>
                </a:gridCol>
                <a:gridCol w="547255">
                  <a:extLst>
                    <a:ext uri="{9D8B030D-6E8A-4147-A177-3AD203B41FA5}">
                      <a16:colId xmlns:a16="http://schemas.microsoft.com/office/drawing/2014/main" val="3913770315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437424177"/>
                    </a:ext>
                  </a:extLst>
                </a:gridCol>
                <a:gridCol w="600762">
                  <a:extLst>
                    <a:ext uri="{9D8B030D-6E8A-4147-A177-3AD203B41FA5}">
                      <a16:colId xmlns:a16="http://schemas.microsoft.com/office/drawing/2014/main" val="445305653"/>
                    </a:ext>
                  </a:extLst>
                </a:gridCol>
                <a:gridCol w="488362">
                  <a:extLst>
                    <a:ext uri="{9D8B030D-6E8A-4147-A177-3AD203B41FA5}">
                      <a16:colId xmlns:a16="http://schemas.microsoft.com/office/drawing/2014/main" val="3629882145"/>
                    </a:ext>
                  </a:extLst>
                </a:gridCol>
                <a:gridCol w="535321">
                  <a:extLst>
                    <a:ext uri="{9D8B030D-6E8A-4147-A177-3AD203B41FA5}">
                      <a16:colId xmlns:a16="http://schemas.microsoft.com/office/drawing/2014/main" val="717836016"/>
                    </a:ext>
                  </a:extLst>
                </a:gridCol>
              </a:tblGrid>
              <a:tr h="329295">
                <a:tc>
                  <a:txBody>
                    <a:bodyPr/>
                    <a:lstStyle/>
                    <a:p>
                      <a:pPr algn="ctr" fontAlgn="ctr"/>
                      <a:r>
                        <a:rPr lang="it-IT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Velocità massima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Velocità media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Frequenza utilizzo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Durata uso auto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FFFFFF"/>
                          </a:solidFill>
                          <a:effectLst/>
                          <a:latin typeface="Nunito Sans" pitchFamily="2" charset="0"/>
                        </a:rPr>
                        <a:t>Distanza percorsa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777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6527381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1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07F7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0062642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2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4A6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1787089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3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E7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Lunga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9050279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4 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4789086"/>
                  </a:ext>
                </a:extLst>
              </a:tr>
              <a:tr h="224370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1" i="0" u="none" strike="noStrike" dirty="0">
                          <a:solidFill>
                            <a:srgbClr val="EEEEEE"/>
                          </a:solidFill>
                          <a:effectLst/>
                          <a:latin typeface="Nunito Sans" pitchFamily="2" charset="0"/>
                        </a:rPr>
                        <a:t>Cluster 5</a:t>
                      </a:r>
                    </a:p>
                  </a:txBody>
                  <a:tcPr marL="6326" marR="6326" marT="6326" marB="0" anchor="ctr">
                    <a:lnL>
                      <a:noFill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6C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Medio-bassa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Alta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Nunito Sans" pitchFamily="2" charset="0"/>
                        </a:rPr>
                        <a:t>Medio-breve</a:t>
                      </a:r>
                    </a:p>
                  </a:txBody>
                  <a:tcPr marL="6326" marR="6326" marT="6326" marB="0" anchor="ctr">
                    <a:lnL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34839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793954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egnaposto immagine 6">
            <a:extLst>
              <a:ext uri="{FF2B5EF4-FFF2-40B4-BE49-F238E27FC236}">
                <a16:creationId xmlns:a16="http://schemas.microsoft.com/office/drawing/2014/main" id="{824CA380-F9AA-4E3C-AFB0-4A2E33773FF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15" b="15"/>
          <a:stretch/>
        </p:blipFill>
        <p:spPr>
          <a:xfrm>
            <a:off x="0" y="1181100"/>
            <a:ext cx="9144000" cy="3962400"/>
          </a:xfrm>
        </p:spPr>
      </p:pic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1BA250E-B833-4F39-B826-143871F91A7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3850" y="929329"/>
            <a:ext cx="8496300" cy="757542"/>
          </a:xfrm>
        </p:spPr>
        <p:txBody>
          <a:bodyPr/>
          <a:lstStyle/>
          <a:p>
            <a:r>
              <a:rPr lang="it-IT" sz="1400" dirty="0">
                <a:latin typeface="Nunito Sans" pitchFamily="2" charset="0"/>
              </a:rPr>
              <a:t>Risultati della </a:t>
            </a:r>
            <a:r>
              <a:rPr lang="it-IT" sz="1400" dirty="0" err="1">
                <a:latin typeface="Nunito Sans" pitchFamily="2" charset="0"/>
              </a:rPr>
              <a:t>clusterizzazione</a:t>
            </a:r>
            <a:r>
              <a:rPr lang="it-IT" sz="1400" dirty="0">
                <a:latin typeface="Nunito Sans" pitchFamily="2" charset="0"/>
              </a:rPr>
              <a:t> con k-</a:t>
            </a:r>
            <a:r>
              <a:rPr lang="it-IT" sz="1400" dirty="0" err="1">
                <a:latin typeface="Nunito Sans" pitchFamily="2" charset="0"/>
              </a:rPr>
              <a:t>means</a:t>
            </a:r>
            <a:r>
              <a:rPr lang="it-IT" sz="1400" dirty="0">
                <a:latin typeface="Nunito Sans" pitchFamily="2" charset="0"/>
              </a:rPr>
              <a:t> clustering. </a:t>
            </a:r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303213"/>
            <a:ext cx="5000318" cy="394665"/>
          </a:xfrm>
        </p:spPr>
        <p:txBody>
          <a:bodyPr>
            <a:normAutofit fontScale="90000"/>
          </a:bodyPr>
          <a:lstStyle/>
          <a:p>
            <a:r>
              <a:rPr lang="it-IT" sz="2400" b="0" cap="none" dirty="0" err="1">
                <a:solidFill>
                  <a:srgbClr val="005BB2">
                    <a:lumMod val="75000"/>
                  </a:srgbClr>
                </a:solidFill>
                <a:latin typeface="Nunito Sans Black" pitchFamily="2" charset="77"/>
              </a:rPr>
              <a:t>Findings</a:t>
            </a:r>
            <a:r>
              <a:rPr lang="it-IT" sz="2400" b="0" cap="none" dirty="0">
                <a:solidFill>
                  <a:srgbClr val="005BB2">
                    <a:lumMod val="75000"/>
                  </a:srgbClr>
                </a:solidFill>
                <a:latin typeface="Nunito Sans Black" pitchFamily="2" charset="77"/>
              </a:rPr>
              <a:t> </a:t>
            </a:r>
            <a:br>
              <a:rPr lang="it-IT" dirty="0"/>
            </a:br>
            <a:r>
              <a:rPr lang="it-IT" b="0" cap="none" dirty="0">
                <a:solidFill>
                  <a:srgbClr val="000000"/>
                </a:solidFill>
                <a:latin typeface="Nunito Sans" pitchFamily="2" charset="0"/>
              </a:rPr>
              <a:t>Descrizione cluster</a:t>
            </a:r>
          </a:p>
        </p:txBody>
      </p:sp>
    </p:spTree>
    <p:extLst>
      <p:ext uri="{BB962C8B-B14F-4D97-AF65-F5344CB8AC3E}">
        <p14:creationId xmlns:p14="http://schemas.microsoft.com/office/powerpoint/2010/main" val="34660812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it-IT" sz="2200" b="0" cap="none" dirty="0">
                <a:solidFill>
                  <a:schemeClr val="accent2">
                    <a:lumMod val="75000"/>
                  </a:schemeClr>
                </a:solidFill>
                <a:latin typeface="Nunito Sans Black" pitchFamily="2" charset="77"/>
              </a:rPr>
              <a:t>Contenuti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91CAE1E5-5C31-45D9-816A-F0FBCE86F522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23850" y="697877"/>
            <a:ext cx="8644890" cy="4348255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it-IT" b="1" dirty="0">
                <a:latin typeface="Nunito Sans" pitchFamily="2" charset="0"/>
              </a:rPr>
              <a:t>Obiettivi</a:t>
            </a:r>
            <a:r>
              <a:rPr lang="it-IT" dirty="0">
                <a:latin typeface="Nunito Sans" pitchFamily="2" charset="0"/>
              </a:rPr>
              <a:t>: </a:t>
            </a:r>
          </a:p>
          <a:p>
            <a:pPr marL="285750" indent="-285750">
              <a:lnSpc>
                <a:spcPct val="20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r>
              <a:rPr lang="it-IT" dirty="0">
                <a:latin typeface="Nunito Sans" pitchFamily="2" charset="0"/>
              </a:rPr>
              <a:t>Identificare dai dati derivanti dalla vettura delle tipologie di utenti</a:t>
            </a:r>
          </a:p>
          <a:p>
            <a:pPr marL="285750" indent="-285750">
              <a:lnSpc>
                <a:spcPct val="20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r>
              <a:rPr lang="it-IT" dirty="0">
                <a:latin typeface="Nunito Sans" pitchFamily="2" charset="0"/>
              </a:rPr>
              <a:t>Sviluppare una soluzione algoritmica che consenta l’associazione della vettura a una tipologia</a:t>
            </a:r>
          </a:p>
          <a:p>
            <a:pPr>
              <a:lnSpc>
                <a:spcPct val="200000"/>
              </a:lnSpc>
            </a:pPr>
            <a:r>
              <a:rPr lang="it-IT" b="1" dirty="0">
                <a:latin typeface="Nunito Sans" pitchFamily="2" charset="0"/>
              </a:rPr>
              <a:t>Dati: </a:t>
            </a:r>
          </a:p>
          <a:p>
            <a:pPr marL="285750" indent="-285750">
              <a:lnSpc>
                <a:spcPct val="20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r>
              <a:rPr lang="it-IT" dirty="0">
                <a:latin typeface="Nunito Sans" pitchFamily="2" charset="0"/>
              </a:rPr>
              <a:t>Dal 01 gennaio al 29 novembre 2021</a:t>
            </a:r>
          </a:p>
          <a:p>
            <a:pPr marL="285750" indent="-285750">
              <a:lnSpc>
                <a:spcPct val="20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r>
              <a:rPr lang="it-IT" dirty="0">
                <a:latin typeface="Nunito Sans" pitchFamily="2" charset="0"/>
              </a:rPr>
              <a:t>1457 vetture, di cui </a:t>
            </a:r>
            <a:r>
              <a:rPr lang="it-IT" sz="1400" dirty="0">
                <a:latin typeface="Nunito Sans" pitchFamily="2" charset="0"/>
              </a:rPr>
              <a:t>46 di test</a:t>
            </a:r>
          </a:p>
          <a:p>
            <a:pPr marL="285750" indent="-285750">
              <a:lnSpc>
                <a:spcPct val="20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r>
              <a:rPr lang="it-IT" dirty="0">
                <a:latin typeface="Nunito Sans" pitchFamily="2" charset="0"/>
              </a:rPr>
              <a:t>481,762,279 osservazioni totali</a:t>
            </a:r>
          </a:p>
          <a:p>
            <a:pPr marL="285750" indent="-285750">
              <a:lnSpc>
                <a:spcPct val="20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r>
              <a:rPr lang="it-IT" dirty="0">
                <a:latin typeface="Nunito Sans" pitchFamily="2" charset="0"/>
              </a:rPr>
              <a:t>98 variabili, tra cui vin e tempo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it-IT" dirty="0">
              <a:latin typeface="Nunito Sans" pitchFamily="2" charset="0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it-IT" dirty="0">
              <a:latin typeface="Nunito Sans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4279316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egnaposto immagine 6">
            <a:extLst>
              <a:ext uri="{FF2B5EF4-FFF2-40B4-BE49-F238E27FC236}">
                <a16:creationId xmlns:a16="http://schemas.microsoft.com/office/drawing/2014/main" id="{824CA380-F9AA-4E3C-AFB0-4A2E33773FF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15" b="15"/>
          <a:stretch/>
        </p:blipFill>
        <p:spPr>
          <a:xfrm>
            <a:off x="0" y="1181100"/>
            <a:ext cx="9144000" cy="3962400"/>
          </a:xfrm>
        </p:spPr>
      </p:pic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1BA250E-B833-4F39-B826-143871F91A7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3850" y="929329"/>
            <a:ext cx="8496300" cy="757542"/>
          </a:xfrm>
        </p:spPr>
        <p:txBody>
          <a:bodyPr/>
          <a:lstStyle/>
          <a:p>
            <a:r>
              <a:rPr lang="it-IT" sz="1400" dirty="0">
                <a:latin typeface="Nunito Sans" pitchFamily="2" charset="0"/>
              </a:rPr>
              <a:t>Risultati della </a:t>
            </a:r>
            <a:r>
              <a:rPr lang="it-IT" sz="1400" dirty="0" err="1">
                <a:latin typeface="Nunito Sans" pitchFamily="2" charset="0"/>
              </a:rPr>
              <a:t>clusterizzazione</a:t>
            </a:r>
            <a:r>
              <a:rPr lang="it-IT" sz="1400" dirty="0">
                <a:latin typeface="Nunito Sans" pitchFamily="2" charset="0"/>
              </a:rPr>
              <a:t> con k-</a:t>
            </a:r>
            <a:r>
              <a:rPr lang="it-IT" sz="1400" dirty="0" err="1">
                <a:latin typeface="Nunito Sans" pitchFamily="2" charset="0"/>
              </a:rPr>
              <a:t>means</a:t>
            </a:r>
            <a:r>
              <a:rPr lang="it-IT" sz="1400" dirty="0">
                <a:latin typeface="Nunito Sans" pitchFamily="2" charset="0"/>
              </a:rPr>
              <a:t> clustering, </a:t>
            </a:r>
            <a:r>
              <a:rPr lang="it-IT" sz="1400" dirty="0" err="1">
                <a:latin typeface="Nunito Sans" pitchFamily="2" charset="0"/>
              </a:rPr>
              <a:t>seed</a:t>
            </a:r>
            <a:r>
              <a:rPr lang="it-IT" sz="1400" dirty="0">
                <a:latin typeface="Nunito Sans" pitchFamily="2" charset="0"/>
              </a:rPr>
              <a:t> diverso e 100 iterazioni. </a:t>
            </a:r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303213"/>
            <a:ext cx="5000318" cy="394665"/>
          </a:xfrm>
        </p:spPr>
        <p:txBody>
          <a:bodyPr>
            <a:normAutofit fontScale="90000"/>
          </a:bodyPr>
          <a:lstStyle/>
          <a:p>
            <a:r>
              <a:rPr lang="it-IT" sz="2400" b="0" cap="none" dirty="0" err="1">
                <a:solidFill>
                  <a:srgbClr val="005BB2">
                    <a:lumMod val="75000"/>
                  </a:srgbClr>
                </a:solidFill>
                <a:latin typeface="Nunito Sans Black" pitchFamily="2" charset="77"/>
              </a:rPr>
              <a:t>Findings</a:t>
            </a:r>
            <a:r>
              <a:rPr lang="it-IT" sz="2400" b="0" cap="none" dirty="0">
                <a:solidFill>
                  <a:srgbClr val="005BB2">
                    <a:lumMod val="75000"/>
                  </a:srgbClr>
                </a:solidFill>
                <a:latin typeface="Nunito Sans Black" pitchFamily="2" charset="77"/>
              </a:rPr>
              <a:t> </a:t>
            </a:r>
            <a:br>
              <a:rPr lang="it-IT" dirty="0"/>
            </a:br>
            <a:r>
              <a:rPr lang="it-IT" b="0" cap="none" dirty="0">
                <a:solidFill>
                  <a:srgbClr val="000000"/>
                </a:solidFill>
                <a:latin typeface="Nunito Sans" pitchFamily="2" charset="0"/>
              </a:rPr>
              <a:t>Descrizione cluster</a:t>
            </a:r>
          </a:p>
        </p:txBody>
      </p:sp>
    </p:spTree>
    <p:extLst>
      <p:ext uri="{BB962C8B-B14F-4D97-AF65-F5344CB8AC3E}">
        <p14:creationId xmlns:p14="http://schemas.microsoft.com/office/powerpoint/2010/main" val="148599124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egnaposto immagine 6">
            <a:extLst>
              <a:ext uri="{FF2B5EF4-FFF2-40B4-BE49-F238E27FC236}">
                <a16:creationId xmlns:a16="http://schemas.microsoft.com/office/drawing/2014/main" id="{B7E22FC1-459E-45BC-A4D2-61BC2B1E8EC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4282" b="4282"/>
          <a:stretch/>
        </p:blipFill>
        <p:spPr>
          <a:xfrm>
            <a:off x="0" y="1239520"/>
            <a:ext cx="9144000" cy="3903980"/>
          </a:xfrm>
        </p:spPr>
      </p:pic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08E06C70-B54A-4480-93B7-BCD8ECD5E7B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3850" y="697878"/>
            <a:ext cx="8108950" cy="921544"/>
          </a:xfrm>
        </p:spPr>
        <p:txBody>
          <a:bodyPr/>
          <a:lstStyle/>
          <a:p>
            <a:r>
              <a:rPr lang="it-IT" sz="1800" dirty="0"/>
              <a:t>T-</a:t>
            </a:r>
            <a:r>
              <a:rPr lang="it-IT" sz="1800" dirty="0" err="1"/>
              <a:t>sne</a:t>
            </a:r>
            <a:r>
              <a:rPr lang="it-IT" sz="1800" dirty="0"/>
              <a:t> con le variabili della </a:t>
            </a:r>
            <a:r>
              <a:rPr lang="it-IT" sz="1800" dirty="0" err="1"/>
              <a:t>clusterizzazione</a:t>
            </a:r>
            <a:r>
              <a:rPr lang="it-IT" sz="1800" dirty="0"/>
              <a:t> colorata per cluster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5490CF3-0F84-4812-8CFA-249DDA3CAA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303213"/>
            <a:ext cx="3470910" cy="394665"/>
          </a:xfrm>
        </p:spPr>
        <p:txBody>
          <a:bodyPr>
            <a:noAutofit/>
          </a:bodyPr>
          <a:lstStyle/>
          <a:p>
            <a:r>
              <a:rPr lang="it-IT" b="0" cap="none" dirty="0" err="1">
                <a:solidFill>
                  <a:srgbClr val="005BB2">
                    <a:lumMod val="75000"/>
                  </a:srgbClr>
                </a:solidFill>
                <a:latin typeface="Nunito Sans Black" pitchFamily="2" charset="77"/>
              </a:rPr>
              <a:t>Annex</a:t>
            </a:r>
            <a:endParaRPr lang="it-IT" b="0" cap="none" dirty="0">
              <a:solidFill>
                <a:srgbClr val="005BB2">
                  <a:lumMod val="75000"/>
                </a:srgbClr>
              </a:solidFill>
              <a:latin typeface="Nunito Sans Black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1384122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sz="2400" b="0" cap="none" dirty="0">
                <a:solidFill>
                  <a:schemeClr val="accent2">
                    <a:lumMod val="75000"/>
                  </a:schemeClr>
                </a:solidFill>
                <a:latin typeface="Nunito Sans Black" pitchFamily="2" charset="77"/>
              </a:rPr>
              <a:t>Metodologia</a:t>
            </a:r>
            <a:br>
              <a:rPr lang="it-IT" dirty="0"/>
            </a:br>
            <a:r>
              <a:rPr lang="it-IT" b="0" cap="none" dirty="0">
                <a:solidFill>
                  <a:srgbClr val="000000"/>
                </a:solidFill>
                <a:latin typeface="Nunito Sans" pitchFamily="2" charset="0"/>
              </a:rPr>
              <a:t>Cluster analysis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91CAE1E5-5C31-45D9-816A-F0FBCE86F522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23850" y="807945"/>
            <a:ext cx="8230215" cy="3763509"/>
          </a:xfrm>
        </p:spPr>
        <p:txBody>
          <a:bodyPr>
            <a:normAutofit fontScale="92500"/>
          </a:bodyPr>
          <a:lstStyle/>
          <a:p>
            <a:pPr marL="285750" indent="-285750">
              <a:lnSpc>
                <a:spcPct val="20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r>
              <a:rPr lang="it-IT" b="0" i="0" dirty="0">
                <a:solidFill>
                  <a:srgbClr val="202124"/>
                </a:solidFill>
                <a:effectLst/>
                <a:latin typeface="Nunito Sans" pitchFamily="2" charset="0"/>
              </a:rPr>
              <a:t>L’analisi di cluster prevede la scopert</a:t>
            </a:r>
            <a:r>
              <a:rPr lang="it-IT" dirty="0">
                <a:solidFill>
                  <a:srgbClr val="202124"/>
                </a:solidFill>
                <a:latin typeface="Nunito Sans" pitchFamily="2" charset="0"/>
              </a:rPr>
              <a:t>a autonoma di raggruppamenti (</a:t>
            </a:r>
            <a:r>
              <a:rPr lang="it-IT" b="1" dirty="0">
                <a:solidFill>
                  <a:srgbClr val="202124"/>
                </a:solidFill>
                <a:latin typeface="Nunito Sans" pitchFamily="2" charset="0"/>
              </a:rPr>
              <a:t>cluster</a:t>
            </a:r>
            <a:r>
              <a:rPr lang="it-IT" dirty="0">
                <a:solidFill>
                  <a:srgbClr val="202124"/>
                </a:solidFill>
                <a:latin typeface="Nunito Sans" pitchFamily="2" charset="0"/>
              </a:rPr>
              <a:t>) nei dati sulla base di pattern</a:t>
            </a:r>
          </a:p>
          <a:p>
            <a:pPr marL="285750" indent="-285750">
              <a:lnSpc>
                <a:spcPct val="20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r>
              <a:rPr lang="it-IT" dirty="0">
                <a:solidFill>
                  <a:srgbClr val="202124"/>
                </a:solidFill>
                <a:latin typeface="Nunito Sans" pitchFamily="2" charset="0"/>
              </a:rPr>
              <a:t>Nello specifico, questa classe di algoritmi ha come obiettivo la minimizzazione della varianza totale intra-gruppo, concepita in termini di distanza in uno spazio multidimensionale</a:t>
            </a:r>
          </a:p>
          <a:p>
            <a:pPr marL="285750" indent="-285750">
              <a:lnSpc>
                <a:spcPct val="20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r>
              <a:rPr lang="it-IT" b="0" i="0" dirty="0">
                <a:solidFill>
                  <a:srgbClr val="202124"/>
                </a:solidFill>
                <a:effectLst/>
                <a:latin typeface="Nunito Sans" pitchFamily="2" charset="0"/>
              </a:rPr>
              <a:t>Si tratta di un’attività di apprendimento automatico </a:t>
            </a:r>
            <a:r>
              <a:rPr lang="it-IT" b="1" i="0" dirty="0">
                <a:solidFill>
                  <a:srgbClr val="202124"/>
                </a:solidFill>
                <a:effectLst/>
                <a:latin typeface="Nunito Sans" pitchFamily="2" charset="0"/>
              </a:rPr>
              <a:t>non supervisionato</a:t>
            </a:r>
            <a:endParaRPr lang="it-IT" b="1" dirty="0">
              <a:solidFill>
                <a:srgbClr val="202124"/>
              </a:solidFill>
              <a:latin typeface="Nunito Sans" pitchFamily="2" charset="0"/>
            </a:endParaRPr>
          </a:p>
          <a:p>
            <a:pPr marL="285750" indent="-285750">
              <a:lnSpc>
                <a:spcPct val="20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r>
              <a:rPr lang="it-IT" b="0" i="0" dirty="0">
                <a:solidFill>
                  <a:srgbClr val="202124"/>
                </a:solidFill>
                <a:effectLst/>
                <a:latin typeface="Nunito Sans" pitchFamily="2" charset="0"/>
              </a:rPr>
              <a:t>Al contrario di algoritmi di apprendimento supervisionato, i risultati non possono essere confrontati con delle categorie preassegnate</a:t>
            </a:r>
          </a:p>
          <a:p>
            <a:pPr marL="285750" indent="-285750">
              <a:lnSpc>
                <a:spcPct val="20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r>
              <a:rPr lang="it-IT" dirty="0">
                <a:solidFill>
                  <a:srgbClr val="202124"/>
                </a:solidFill>
                <a:latin typeface="Nunito Sans" pitchFamily="2" charset="0"/>
              </a:rPr>
              <a:t>Questo tipo di tecnica statistica permette di assegnare i veicoli a un gruppo di veicoli simili sulla base di caratteristiche comuni senza bisogno di preimpostare delle categorie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it-IT" b="0" i="0" dirty="0">
              <a:solidFill>
                <a:srgbClr val="202124"/>
              </a:solidFill>
              <a:effectLst/>
              <a:latin typeface="Nunito Sans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70366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sz="2400" b="0" cap="none" dirty="0">
                <a:solidFill>
                  <a:schemeClr val="accent2">
                    <a:lumMod val="75000"/>
                  </a:schemeClr>
                </a:solidFill>
                <a:latin typeface="Nunito Sans Black" pitchFamily="2" charset="77"/>
              </a:rPr>
              <a:t>Clustering</a:t>
            </a:r>
            <a:br>
              <a:rPr lang="it-IT" dirty="0"/>
            </a:br>
            <a:r>
              <a:rPr lang="it-IT" b="0" cap="none" dirty="0">
                <a:solidFill>
                  <a:srgbClr val="000000"/>
                </a:solidFill>
                <a:latin typeface="Nunito Sans" pitchFamily="2" charset="0"/>
              </a:rPr>
              <a:t>K-</a:t>
            </a:r>
            <a:r>
              <a:rPr lang="it-IT" b="0" cap="none" dirty="0" err="1">
                <a:solidFill>
                  <a:srgbClr val="000000"/>
                </a:solidFill>
                <a:latin typeface="Nunito Sans" pitchFamily="2" charset="0"/>
              </a:rPr>
              <a:t>means</a:t>
            </a:r>
            <a:r>
              <a:rPr lang="it-IT" b="0" cap="none" dirty="0">
                <a:solidFill>
                  <a:srgbClr val="000000"/>
                </a:solidFill>
                <a:latin typeface="Nunito Sans" pitchFamily="2" charset="0"/>
              </a:rPr>
              <a:t> clustering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91CAE1E5-5C31-45D9-816A-F0FBCE86F522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23851" y="1158061"/>
            <a:ext cx="4773930" cy="4287077"/>
          </a:xfrm>
        </p:spPr>
        <p:txBody>
          <a:bodyPr>
            <a:normAutofit/>
          </a:bodyPr>
          <a:lstStyle/>
          <a:p>
            <a:pPr marL="285750" indent="-285750">
              <a:lnSpc>
                <a:spcPct val="15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r>
              <a:rPr lang="it-IT" b="1" i="0" dirty="0">
                <a:solidFill>
                  <a:srgbClr val="000000"/>
                </a:solidFill>
                <a:effectLst/>
                <a:latin typeface="Nunito Sans" pitchFamily="2" charset="0"/>
              </a:rPr>
              <a:t>K-</a:t>
            </a:r>
            <a:r>
              <a:rPr lang="it-IT" b="1" i="0" dirty="0" err="1">
                <a:solidFill>
                  <a:srgbClr val="000000"/>
                </a:solidFill>
                <a:effectLst/>
                <a:latin typeface="Nunito Sans" pitchFamily="2" charset="0"/>
              </a:rPr>
              <a:t>means</a:t>
            </a:r>
            <a:r>
              <a:rPr lang="it-IT" b="0" i="0" dirty="0">
                <a:solidFill>
                  <a:srgbClr val="000000"/>
                </a:solidFill>
                <a:effectLst/>
                <a:latin typeface="Nunito Sans" pitchFamily="2" charset="0"/>
              </a:rPr>
              <a:t> è l’algoritm</a:t>
            </a:r>
            <a:r>
              <a:rPr lang="it-IT" dirty="0">
                <a:latin typeface="Nunito Sans" pitchFamily="2" charset="0"/>
              </a:rPr>
              <a:t>o di </a:t>
            </a:r>
            <a:r>
              <a:rPr lang="it-IT" dirty="0" err="1">
                <a:latin typeface="Nunito Sans" pitchFamily="2" charset="0"/>
              </a:rPr>
              <a:t>clusterizzazione</a:t>
            </a:r>
            <a:r>
              <a:rPr lang="it-IT" dirty="0">
                <a:latin typeface="Nunito Sans" pitchFamily="2" charset="0"/>
              </a:rPr>
              <a:t> selezionato per l’analisi</a:t>
            </a:r>
          </a:p>
          <a:p>
            <a:pPr marL="285750" indent="-285750">
              <a:lnSpc>
                <a:spcPct val="15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r>
              <a:rPr lang="it-IT" dirty="0">
                <a:latin typeface="Nunito Sans" pitchFamily="2" charset="0"/>
              </a:rPr>
              <a:t>Prevede che si selezioni un numero di cluster (</a:t>
            </a:r>
            <a:r>
              <a:rPr lang="it-IT" b="1" dirty="0">
                <a:latin typeface="Nunito Sans" pitchFamily="2" charset="0"/>
              </a:rPr>
              <a:t>k</a:t>
            </a:r>
            <a:r>
              <a:rPr lang="it-IT" dirty="0">
                <a:latin typeface="Nunito Sans" pitchFamily="2" charset="0"/>
              </a:rPr>
              <a:t>) prima dell’analisi, questa scelta influenza i risultati</a:t>
            </a:r>
          </a:p>
          <a:p>
            <a:pPr marL="285750" indent="-285750">
              <a:lnSpc>
                <a:spcPct val="15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r>
              <a:rPr lang="it-IT" dirty="0">
                <a:latin typeface="Nunito Sans" pitchFamily="2" charset="0"/>
              </a:rPr>
              <a:t>Come ogni algoritmo, richiede delle variabili come input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latin typeface="Nunito Sans" pitchFamily="2" charset="0"/>
            </a:endParaRPr>
          </a:p>
        </p:txBody>
      </p:sp>
      <p:pic>
        <p:nvPicPr>
          <p:cNvPr id="3" name="Immagine 2" descr="Immagine che contiene luce, filo, oggetto da esterni, notte&#10;&#10;Descrizione generata automaticamente">
            <a:extLst>
              <a:ext uri="{FF2B5EF4-FFF2-40B4-BE49-F238E27FC236}">
                <a16:creationId xmlns:a16="http://schemas.microsoft.com/office/drawing/2014/main" id="{F441A062-4323-4877-881B-888486B3F9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6908" y="876121"/>
            <a:ext cx="3371731" cy="3391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0000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sz="2400" b="0" cap="none" dirty="0">
                <a:solidFill>
                  <a:schemeClr val="accent2">
                    <a:lumMod val="75000"/>
                  </a:schemeClr>
                </a:solidFill>
                <a:latin typeface="Nunito Sans Black" pitchFamily="2" charset="77"/>
              </a:rPr>
              <a:t>Clustering</a:t>
            </a:r>
            <a:br>
              <a:rPr lang="it-IT" dirty="0"/>
            </a:br>
            <a:r>
              <a:rPr lang="it-IT" b="0" cap="none" dirty="0">
                <a:solidFill>
                  <a:srgbClr val="000000"/>
                </a:solidFill>
                <a:latin typeface="Nunito Sans" pitchFamily="2" charset="0"/>
              </a:rPr>
              <a:t>K-</a:t>
            </a:r>
            <a:r>
              <a:rPr lang="it-IT" b="0" cap="none" dirty="0" err="1">
                <a:solidFill>
                  <a:srgbClr val="000000"/>
                </a:solidFill>
                <a:latin typeface="Nunito Sans" pitchFamily="2" charset="0"/>
              </a:rPr>
              <a:t>means</a:t>
            </a:r>
            <a:r>
              <a:rPr lang="it-IT" b="0" cap="none" dirty="0">
                <a:solidFill>
                  <a:srgbClr val="000000"/>
                </a:solidFill>
                <a:latin typeface="Nunito Sans" pitchFamily="2" charset="0"/>
              </a:rPr>
              <a:t> clustering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91CAE1E5-5C31-45D9-816A-F0FBCE86F522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23850" y="876121"/>
            <a:ext cx="4956073" cy="428707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it-IT" dirty="0">
                <a:latin typeface="Nunito Sans" pitchFamily="2" charset="0"/>
              </a:rPr>
              <a:t>Funzionamento:</a:t>
            </a:r>
          </a:p>
          <a:p>
            <a:pPr>
              <a:lnSpc>
                <a:spcPct val="150000"/>
              </a:lnSpc>
            </a:pPr>
            <a:endParaRPr lang="it-IT" sz="800" dirty="0">
              <a:latin typeface="Nunito Sans" pitchFamily="2" charset="0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it-IT" dirty="0">
                <a:latin typeface="Nunito Sans" pitchFamily="2" charset="0"/>
              </a:rPr>
              <a:t>Seleziona casualmente k oggetti del dataset come centri (</a:t>
            </a:r>
            <a:r>
              <a:rPr lang="it-IT" b="1" dirty="0" err="1">
                <a:latin typeface="Nunito Sans" pitchFamily="2" charset="0"/>
              </a:rPr>
              <a:t>centroidi</a:t>
            </a:r>
            <a:r>
              <a:rPr lang="it-IT" dirty="0">
                <a:latin typeface="Nunito Sans" pitchFamily="2" charset="0"/>
              </a:rPr>
              <a:t>) iniziali del cluster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it-IT" dirty="0">
                <a:latin typeface="Nunito Sans" pitchFamily="2" charset="0"/>
              </a:rPr>
              <a:t>Assegna ogni osservazione al </a:t>
            </a:r>
            <a:r>
              <a:rPr lang="it-IT" dirty="0" err="1">
                <a:latin typeface="Nunito Sans" pitchFamily="2" charset="0"/>
              </a:rPr>
              <a:t>centroide</a:t>
            </a:r>
            <a:r>
              <a:rPr lang="it-IT" dirty="0">
                <a:latin typeface="Nunito Sans" pitchFamily="2" charset="0"/>
              </a:rPr>
              <a:t> più vicino sulla base della distanza euclidea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it-IT" dirty="0">
                <a:latin typeface="Nunito Sans" pitchFamily="2" charset="0"/>
              </a:rPr>
              <a:t>Per ognuno dei cluster cambia il </a:t>
            </a:r>
            <a:r>
              <a:rPr lang="it-IT" dirty="0" err="1">
                <a:latin typeface="Nunito Sans" pitchFamily="2" charset="0"/>
              </a:rPr>
              <a:t>centroide</a:t>
            </a:r>
            <a:r>
              <a:rPr lang="it-IT" dirty="0">
                <a:latin typeface="Nunito Sans" pitchFamily="2" charset="0"/>
              </a:rPr>
              <a:t> calcolando i nuovi valori medi di ogni oggetto nel cluster.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it-IT" dirty="0">
                <a:latin typeface="Nunito Sans" pitchFamily="2" charset="0"/>
              </a:rPr>
              <a:t>Ripete i punti 3 e 4 fino a che l’assegnazione dei punti non smette di cambiare o viene raggiunto il numero massimo di iterazioni. 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F441A062-4323-4877-881B-888486B3F9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74" t="6409" r="2798"/>
          <a:stretch/>
        </p:blipFill>
        <p:spPr>
          <a:xfrm>
            <a:off x="5536908" y="1066800"/>
            <a:ext cx="3283242" cy="3155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8297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egnaposto immagine 5">
            <a:extLst>
              <a:ext uri="{FF2B5EF4-FFF2-40B4-BE49-F238E27FC236}">
                <a16:creationId xmlns:a16="http://schemas.microsoft.com/office/drawing/2014/main" id="{4713D959-A49F-45A7-8205-83013762B03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19" b="19"/>
          <a:stretch/>
        </p:blipFill>
        <p:spPr>
          <a:xfrm>
            <a:off x="1373188" y="2168525"/>
            <a:ext cx="6113462" cy="2789238"/>
          </a:xfrm>
        </p:spPr>
      </p:pic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91CAE1E5-5C31-45D9-816A-F0FBCE86F52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3848" y="697877"/>
            <a:ext cx="8753783" cy="1873873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it-IT" sz="1400" dirty="0">
                <a:latin typeface="Nunito Sans" pitchFamily="2" charset="0"/>
              </a:rPr>
              <a:t>Esistono una varietà di tecniche empiriche per la selezione di k: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it-IT" sz="1400" b="1" dirty="0">
                <a:latin typeface="Nunito Sans" pitchFamily="2" charset="0"/>
              </a:rPr>
              <a:t>Metodo del gomito:</a:t>
            </a:r>
            <a:endParaRPr lang="it-IT" sz="1400" dirty="0">
              <a:latin typeface="Nunito Sans" pitchFamily="2" charset="0"/>
            </a:endParaRPr>
          </a:p>
          <a:p>
            <a:pPr marL="609600" lvl="1"/>
            <a:r>
              <a:rPr lang="it-IT" sz="1400" dirty="0">
                <a:latin typeface="Nunito Sans" pitchFamily="2" charset="0"/>
              </a:rPr>
              <a:t>Si itera l’algoritmo per diversi valori di k, per ognuno si calcola la somma delle distanza al quadrato tra ogni </a:t>
            </a:r>
            <a:r>
              <a:rPr lang="it-IT" sz="1400" dirty="0" err="1">
                <a:latin typeface="Nunito Sans" pitchFamily="2" charset="0"/>
              </a:rPr>
              <a:t>centroide</a:t>
            </a:r>
            <a:r>
              <a:rPr lang="it-IT" sz="1400" dirty="0">
                <a:latin typeface="Nunito Sans" pitchFamily="2" charset="0"/>
              </a:rPr>
              <a:t> ed i punti del relativo cluster. </a:t>
            </a:r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sz="2400" b="0" cap="none" dirty="0">
                <a:solidFill>
                  <a:schemeClr val="accent2">
                    <a:lumMod val="75000"/>
                  </a:schemeClr>
                </a:solidFill>
                <a:latin typeface="Nunito Sans Black" pitchFamily="2" charset="77"/>
              </a:rPr>
              <a:t>Clustering</a:t>
            </a:r>
            <a:br>
              <a:rPr lang="it-IT" dirty="0"/>
            </a:br>
            <a:r>
              <a:rPr lang="it-IT" b="0" cap="none" dirty="0">
                <a:solidFill>
                  <a:srgbClr val="000000"/>
                </a:solidFill>
                <a:latin typeface="Nunito Sans" pitchFamily="2" charset="0"/>
              </a:rPr>
              <a:t>Numero di cluster</a:t>
            </a:r>
          </a:p>
        </p:txBody>
      </p:sp>
    </p:spTree>
    <p:extLst>
      <p:ext uri="{BB962C8B-B14F-4D97-AF65-F5344CB8AC3E}">
        <p14:creationId xmlns:p14="http://schemas.microsoft.com/office/powerpoint/2010/main" val="23367052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egnaposto immagine 5">
            <a:extLst>
              <a:ext uri="{FF2B5EF4-FFF2-40B4-BE49-F238E27FC236}">
                <a16:creationId xmlns:a16="http://schemas.microsoft.com/office/drawing/2014/main" id="{51466CEA-1EF9-40E7-A74F-202D2454153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41" b="41"/>
          <a:stretch/>
        </p:blipFill>
        <p:spPr>
          <a:xfrm>
            <a:off x="1373188" y="2389188"/>
            <a:ext cx="6113462" cy="2568575"/>
          </a:xfrm>
        </p:spPr>
      </p:pic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91CAE1E5-5C31-45D9-816A-F0FBCE86F52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3849" y="697877"/>
            <a:ext cx="8211779" cy="1873873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it-IT" sz="1400" dirty="0">
                <a:latin typeface="Nunito Sans" pitchFamily="2" charset="0"/>
              </a:rPr>
              <a:t>Esistono una varietà di tecniche empiriche per la selezione di k: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 startAt="2"/>
            </a:pPr>
            <a:r>
              <a:rPr lang="it-IT" sz="1400" b="1" dirty="0">
                <a:latin typeface="Nunito Sans" pitchFamily="2" charset="0"/>
              </a:rPr>
              <a:t>Gap </a:t>
            </a:r>
            <a:r>
              <a:rPr lang="it-IT" sz="1400" b="1" dirty="0" err="1">
                <a:latin typeface="Nunito Sans" pitchFamily="2" charset="0"/>
              </a:rPr>
              <a:t>statistics</a:t>
            </a:r>
            <a:r>
              <a:rPr lang="it-IT" sz="1400" b="1" dirty="0">
                <a:latin typeface="Nunito Sans" pitchFamily="2" charset="0"/>
              </a:rPr>
              <a:t>:</a:t>
            </a:r>
            <a:endParaRPr lang="it-IT" sz="1400" dirty="0">
              <a:latin typeface="Nunito Sans" pitchFamily="2" charset="0"/>
            </a:endParaRPr>
          </a:p>
          <a:p>
            <a:pPr marL="609600" lvl="1" indent="0">
              <a:buNone/>
            </a:pPr>
            <a:r>
              <a:rPr lang="en-US" sz="1400" dirty="0">
                <a:latin typeface="Nunito Sans" pitchFamily="2" charset="0"/>
              </a:rPr>
              <a:t>Si </a:t>
            </a:r>
            <a:r>
              <a:rPr lang="en-US" sz="1400" dirty="0" err="1">
                <a:latin typeface="Nunito Sans" pitchFamily="2" charset="0"/>
              </a:rPr>
              <a:t>compara</a:t>
            </a:r>
            <a:r>
              <a:rPr lang="en-US" sz="1400" dirty="0">
                <a:latin typeface="Nunito Sans" pitchFamily="2" charset="0"/>
              </a:rPr>
              <a:t> la </a:t>
            </a:r>
            <a:r>
              <a:rPr lang="en-US" sz="1400" dirty="0" err="1">
                <a:latin typeface="Nunito Sans" pitchFamily="2" charset="0"/>
              </a:rPr>
              <a:t>variazione</a:t>
            </a:r>
            <a:r>
              <a:rPr lang="en-US" sz="1400" dirty="0">
                <a:latin typeface="Nunito Sans" pitchFamily="2" charset="0"/>
              </a:rPr>
              <a:t> </a:t>
            </a:r>
            <a:r>
              <a:rPr lang="en-US" sz="1400" dirty="0" err="1">
                <a:latin typeface="Nunito Sans" pitchFamily="2" charset="0"/>
              </a:rPr>
              <a:t>totale</a:t>
            </a:r>
            <a:r>
              <a:rPr lang="en-US" sz="1400" dirty="0">
                <a:latin typeface="Nunito Sans" pitchFamily="2" charset="0"/>
              </a:rPr>
              <a:t> interna al cluster per </a:t>
            </a:r>
            <a:r>
              <a:rPr lang="en-US" sz="1400" dirty="0" err="1">
                <a:latin typeface="Nunito Sans" pitchFamily="2" charset="0"/>
              </a:rPr>
              <a:t>vari</a:t>
            </a:r>
            <a:r>
              <a:rPr lang="en-US" sz="1400" dirty="0">
                <a:latin typeface="Nunito Sans" pitchFamily="2" charset="0"/>
              </a:rPr>
              <a:t> </a:t>
            </a:r>
            <a:r>
              <a:rPr lang="en-US" sz="1400" dirty="0" err="1">
                <a:latin typeface="Nunito Sans" pitchFamily="2" charset="0"/>
              </a:rPr>
              <a:t>possibili</a:t>
            </a:r>
            <a:r>
              <a:rPr lang="en-US" sz="1400" dirty="0">
                <a:latin typeface="Nunito Sans" pitchFamily="2" charset="0"/>
              </a:rPr>
              <a:t> </a:t>
            </a:r>
            <a:r>
              <a:rPr lang="en-US" sz="1400" dirty="0" err="1">
                <a:latin typeface="Nunito Sans" pitchFamily="2" charset="0"/>
              </a:rPr>
              <a:t>valori</a:t>
            </a:r>
            <a:r>
              <a:rPr lang="en-US" sz="1400" dirty="0">
                <a:latin typeface="Nunito Sans" pitchFamily="2" charset="0"/>
              </a:rPr>
              <a:t> di k con </a:t>
            </a:r>
            <a:r>
              <a:rPr lang="en-US" sz="1400" dirty="0" err="1">
                <a:latin typeface="Nunito Sans" pitchFamily="2" charset="0"/>
              </a:rPr>
              <a:t>i</a:t>
            </a:r>
            <a:r>
              <a:rPr lang="en-US" sz="1400" dirty="0">
                <a:latin typeface="Nunito Sans" pitchFamily="2" charset="0"/>
              </a:rPr>
              <a:t> </a:t>
            </a:r>
            <a:r>
              <a:rPr lang="en-US" sz="1400" dirty="0" err="1">
                <a:latin typeface="Nunito Sans" pitchFamily="2" charset="0"/>
              </a:rPr>
              <a:t>valori</a:t>
            </a:r>
            <a:r>
              <a:rPr lang="en-US" sz="1400" dirty="0">
                <a:latin typeface="Nunito Sans" pitchFamily="2" charset="0"/>
              </a:rPr>
              <a:t> </a:t>
            </a:r>
            <a:r>
              <a:rPr lang="en-US" sz="1400" dirty="0" err="1">
                <a:latin typeface="Nunito Sans" pitchFamily="2" charset="0"/>
              </a:rPr>
              <a:t>che</a:t>
            </a:r>
            <a:r>
              <a:rPr lang="en-US" sz="1400" dirty="0">
                <a:latin typeface="Nunito Sans" pitchFamily="2" charset="0"/>
              </a:rPr>
              <a:t> ci </a:t>
            </a:r>
            <a:r>
              <a:rPr lang="en-US" sz="1400" dirty="0" err="1">
                <a:latin typeface="Nunito Sans" pitchFamily="2" charset="0"/>
              </a:rPr>
              <a:t>si</a:t>
            </a:r>
            <a:r>
              <a:rPr lang="en-US" sz="1400" dirty="0">
                <a:latin typeface="Nunito Sans" pitchFamily="2" charset="0"/>
              </a:rPr>
              <a:t> </a:t>
            </a:r>
            <a:r>
              <a:rPr lang="en-US" sz="1400" dirty="0" err="1">
                <a:latin typeface="Nunito Sans" pitchFamily="2" charset="0"/>
              </a:rPr>
              <a:t>aspetterebbero</a:t>
            </a:r>
            <a:r>
              <a:rPr lang="en-US" sz="1400" dirty="0">
                <a:latin typeface="Nunito Sans" pitchFamily="2" charset="0"/>
              </a:rPr>
              <a:t> in una </a:t>
            </a:r>
            <a:r>
              <a:rPr lang="en-US" sz="1400" dirty="0" err="1">
                <a:latin typeface="Nunito Sans" pitchFamily="2" charset="0"/>
              </a:rPr>
              <a:t>distribuzione</a:t>
            </a:r>
            <a:r>
              <a:rPr lang="en-US" sz="1400" dirty="0">
                <a:latin typeface="Nunito Sans" pitchFamily="2" charset="0"/>
              </a:rPr>
              <a:t> di </a:t>
            </a:r>
            <a:r>
              <a:rPr lang="en-US" sz="1400" dirty="0" err="1">
                <a:latin typeface="Nunito Sans" pitchFamily="2" charset="0"/>
              </a:rPr>
              <a:t>dati</a:t>
            </a:r>
            <a:r>
              <a:rPr lang="en-US" sz="1400" dirty="0">
                <a:latin typeface="Nunito Sans" pitchFamily="2" charset="0"/>
              </a:rPr>
              <a:t> senza cluster </a:t>
            </a:r>
            <a:r>
              <a:rPr lang="en-US" sz="1400" dirty="0" err="1">
                <a:latin typeface="Nunito Sans" pitchFamily="2" charset="0"/>
              </a:rPr>
              <a:t>evidenti</a:t>
            </a:r>
            <a:r>
              <a:rPr lang="en-US" sz="1400" dirty="0">
                <a:latin typeface="Nunito Sans" pitchFamily="2" charset="0"/>
              </a:rPr>
              <a:t>. Il cluster </a:t>
            </a:r>
            <a:r>
              <a:rPr lang="en-US" sz="1400" dirty="0" err="1">
                <a:latin typeface="Nunito Sans" pitchFamily="2" charset="0"/>
              </a:rPr>
              <a:t>ottimale</a:t>
            </a:r>
            <a:r>
              <a:rPr lang="en-US" sz="1400" dirty="0">
                <a:latin typeface="Nunito Sans" pitchFamily="2" charset="0"/>
              </a:rPr>
              <a:t> è </a:t>
            </a:r>
            <a:r>
              <a:rPr lang="en-US" sz="1400" dirty="0" err="1">
                <a:latin typeface="Nunito Sans" pitchFamily="2" charset="0"/>
              </a:rPr>
              <a:t>quello</a:t>
            </a:r>
            <a:r>
              <a:rPr lang="en-US" sz="1400" dirty="0">
                <a:latin typeface="Nunito Sans" pitchFamily="2" charset="0"/>
              </a:rPr>
              <a:t> in cui la </a:t>
            </a:r>
            <a:r>
              <a:rPr lang="en-US" sz="1400" dirty="0" err="1">
                <a:latin typeface="Nunito Sans" pitchFamily="2" charset="0"/>
              </a:rPr>
              <a:t>distanza</a:t>
            </a:r>
            <a:r>
              <a:rPr lang="en-US" sz="1400" dirty="0">
                <a:latin typeface="Nunito Sans" pitchFamily="2" charset="0"/>
              </a:rPr>
              <a:t> </a:t>
            </a:r>
            <a:r>
              <a:rPr lang="en-US" sz="1400" dirty="0" err="1">
                <a:latin typeface="Nunito Sans" pitchFamily="2" charset="0"/>
              </a:rPr>
              <a:t>tra</a:t>
            </a:r>
            <a:r>
              <a:rPr lang="en-US" sz="1400" dirty="0">
                <a:latin typeface="Nunito Sans" pitchFamily="2" charset="0"/>
              </a:rPr>
              <a:t> </a:t>
            </a:r>
            <a:r>
              <a:rPr lang="en-US" sz="1400" dirty="0" err="1">
                <a:latin typeface="Nunito Sans" pitchFamily="2" charset="0"/>
              </a:rPr>
              <a:t>questi</a:t>
            </a:r>
            <a:r>
              <a:rPr lang="en-US" sz="1400" dirty="0">
                <a:latin typeface="Nunito Sans" pitchFamily="2" charset="0"/>
              </a:rPr>
              <a:t> due </a:t>
            </a:r>
            <a:r>
              <a:rPr lang="en-US" sz="1400" dirty="0" err="1">
                <a:latin typeface="Nunito Sans" pitchFamily="2" charset="0"/>
              </a:rPr>
              <a:t>valori</a:t>
            </a:r>
            <a:r>
              <a:rPr lang="en-US" sz="1400" dirty="0">
                <a:latin typeface="Nunito Sans" pitchFamily="2" charset="0"/>
              </a:rPr>
              <a:t> è </a:t>
            </a:r>
            <a:r>
              <a:rPr lang="en-US" sz="1400" dirty="0" err="1">
                <a:latin typeface="Nunito Sans" pitchFamily="2" charset="0"/>
              </a:rPr>
              <a:t>maggiore</a:t>
            </a:r>
            <a:r>
              <a:rPr lang="en-US" sz="1400" dirty="0">
                <a:latin typeface="Nunito Sans" pitchFamily="2" charset="0"/>
              </a:rPr>
              <a:t>. </a:t>
            </a:r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0" lang="it-IT" sz="2400" b="0" i="0" u="none" strike="noStrike" kern="0" cap="none" spc="0" normalizeH="0" baseline="0" noProof="0" dirty="0">
                <a:ln>
                  <a:noFill/>
                </a:ln>
                <a:solidFill>
                  <a:srgbClr val="005BB2">
                    <a:lumMod val="75000"/>
                  </a:srgbClr>
                </a:solidFill>
                <a:effectLst/>
                <a:uLnTx/>
                <a:uFillTx/>
                <a:latin typeface="Nunito Sans Black" pitchFamily="2" charset="77"/>
                <a:cs typeface="Arial"/>
                <a:sym typeface="Arial"/>
              </a:rPr>
              <a:t>Clustering</a:t>
            </a:r>
            <a:br>
              <a:rPr lang="it-IT" dirty="0"/>
            </a:br>
            <a:r>
              <a:rPr lang="it-IT" b="0" cap="none" dirty="0">
                <a:solidFill>
                  <a:srgbClr val="000000"/>
                </a:solidFill>
                <a:latin typeface="Nunito Sans" pitchFamily="2" charset="0"/>
              </a:rPr>
              <a:t>Numero di cluster</a:t>
            </a:r>
          </a:p>
        </p:txBody>
      </p:sp>
    </p:spTree>
    <p:extLst>
      <p:ext uri="{BB962C8B-B14F-4D97-AF65-F5344CB8AC3E}">
        <p14:creationId xmlns:p14="http://schemas.microsoft.com/office/powerpoint/2010/main" val="37949117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7182C1CD-879D-4732-9B20-D5336218E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0" lang="it-IT" sz="2400" b="0" i="0" u="none" strike="noStrike" kern="0" cap="none" spc="0" normalizeH="0" baseline="0" noProof="0" dirty="0">
                <a:ln>
                  <a:noFill/>
                </a:ln>
                <a:solidFill>
                  <a:srgbClr val="005BB2">
                    <a:lumMod val="75000"/>
                  </a:srgbClr>
                </a:solidFill>
                <a:effectLst/>
                <a:uLnTx/>
                <a:uFillTx/>
                <a:latin typeface="Nunito Sans Black" pitchFamily="2" charset="77"/>
                <a:cs typeface="Arial"/>
                <a:sym typeface="Arial"/>
              </a:rPr>
              <a:t>Clustering</a:t>
            </a:r>
            <a:br>
              <a:rPr lang="it-IT" dirty="0"/>
            </a:br>
            <a:r>
              <a:rPr lang="it-IT" b="0" cap="none" dirty="0">
                <a:solidFill>
                  <a:srgbClr val="000000"/>
                </a:solidFill>
                <a:latin typeface="Nunito Sans" pitchFamily="2" charset="0"/>
              </a:rPr>
              <a:t>Variabili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91CAE1E5-5C31-45D9-816A-F0FBCE86F522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23849" y="833284"/>
            <a:ext cx="8185969" cy="3937819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60000"/>
              </a:lnSpc>
            </a:pPr>
            <a:r>
              <a:rPr lang="it-IT" sz="1600" dirty="0">
                <a:latin typeface="Nunito Sans" pitchFamily="2" charset="0"/>
              </a:rPr>
              <a:t>La </a:t>
            </a:r>
            <a:r>
              <a:rPr lang="it-IT" sz="1600" dirty="0" err="1">
                <a:latin typeface="Nunito Sans" pitchFamily="2" charset="0"/>
              </a:rPr>
              <a:t>clusterizzazione</a:t>
            </a:r>
            <a:r>
              <a:rPr lang="it-IT" sz="1600" dirty="0">
                <a:latin typeface="Nunito Sans" pitchFamily="2" charset="0"/>
              </a:rPr>
              <a:t> non è stata eseguita sulla base dell’intero dataset, bensì su un numero di variabili selezionate in quanto più significative e adatte a descrivere le abitudini degli utenti:</a:t>
            </a:r>
          </a:p>
          <a:p>
            <a:pPr marL="342900" indent="-342900">
              <a:lnSpc>
                <a:spcPct val="160000"/>
              </a:lnSpc>
              <a:buFont typeface="+mj-lt"/>
              <a:buAutoNum type="arabicPeriod"/>
            </a:pPr>
            <a:r>
              <a:rPr lang="it-IT" sz="1600" b="1" dirty="0">
                <a:latin typeface="Nunito Sans" pitchFamily="2" charset="0"/>
              </a:rPr>
              <a:t>Frequenza di utilizzo dell’auto</a:t>
            </a:r>
          </a:p>
          <a:p>
            <a:pPr>
              <a:lnSpc>
                <a:spcPct val="160000"/>
              </a:lnSpc>
            </a:pPr>
            <a:r>
              <a:rPr lang="it-IT" sz="1600" dirty="0">
                <a:latin typeface="Nunito Sans" pitchFamily="2" charset="0"/>
              </a:rPr>
              <a:t>Calcolata come frazione di giorni in cui si rilevano velocità superiori a zero rispetto al numero di giorni tra la prima e osservazione del dataset e il 29/11/21. </a:t>
            </a:r>
          </a:p>
          <a:p>
            <a:pPr marL="342900" indent="-342900">
              <a:lnSpc>
                <a:spcPct val="160000"/>
              </a:lnSpc>
              <a:buFont typeface="+mj-lt"/>
              <a:buAutoNum type="arabicPeriod" startAt="2"/>
            </a:pPr>
            <a:r>
              <a:rPr lang="it-IT" sz="1600" b="1" dirty="0">
                <a:latin typeface="Nunito Sans" pitchFamily="2" charset="0"/>
              </a:rPr>
              <a:t>Velocità massima raggiunta</a:t>
            </a:r>
          </a:p>
          <a:p>
            <a:pPr>
              <a:lnSpc>
                <a:spcPct val="160000"/>
              </a:lnSpc>
            </a:pPr>
            <a:r>
              <a:rPr lang="it-IT" sz="1600" dirty="0">
                <a:latin typeface="Nunito Sans" pitchFamily="2" charset="0"/>
              </a:rPr>
              <a:t>Calcolata come la media delle velocità massime quotidiane dell’auto. </a:t>
            </a:r>
          </a:p>
          <a:p>
            <a:pPr marL="342900" indent="-342900">
              <a:lnSpc>
                <a:spcPct val="160000"/>
              </a:lnSpc>
              <a:buFont typeface="+mj-lt"/>
              <a:buAutoNum type="arabicPeriod" startAt="3"/>
            </a:pPr>
            <a:r>
              <a:rPr lang="it-IT" sz="1600" b="1" dirty="0">
                <a:latin typeface="Nunito Sans" pitchFamily="2" charset="0"/>
              </a:rPr>
              <a:t>Velocità media</a:t>
            </a:r>
          </a:p>
          <a:p>
            <a:pPr marL="342900" indent="-342900">
              <a:lnSpc>
                <a:spcPct val="160000"/>
              </a:lnSpc>
              <a:buFont typeface="+mj-lt"/>
              <a:buAutoNum type="arabicPeriod" startAt="3"/>
            </a:pPr>
            <a:r>
              <a:rPr lang="it-IT" sz="1600" b="1" dirty="0">
                <a:latin typeface="Nunito Sans" pitchFamily="2" charset="0"/>
              </a:rPr>
              <a:t>Chilometri percorsi</a:t>
            </a:r>
          </a:p>
          <a:p>
            <a:pPr>
              <a:lnSpc>
                <a:spcPct val="160000"/>
              </a:lnSpc>
            </a:pPr>
            <a:r>
              <a:rPr lang="it-IT" sz="1600" dirty="0">
                <a:latin typeface="Nunito Sans" pitchFamily="2" charset="0"/>
              </a:rPr>
              <a:t>Calcolata come differenza tra il valore segnato dal contachilometri nell’ultima osservazione e quello della prima osservazione. </a:t>
            </a:r>
          </a:p>
          <a:p>
            <a:pPr marL="342900" indent="-342900">
              <a:lnSpc>
                <a:spcPct val="160000"/>
              </a:lnSpc>
              <a:buFont typeface="+mj-lt"/>
              <a:buAutoNum type="arabicPeriod" startAt="5"/>
            </a:pPr>
            <a:r>
              <a:rPr lang="it-IT" sz="1600" b="1" dirty="0">
                <a:latin typeface="Nunito Sans" pitchFamily="2" charset="0"/>
              </a:rPr>
              <a:t>Durata media di uso della vettura</a:t>
            </a:r>
          </a:p>
          <a:p>
            <a:endParaRPr lang="it-IT" dirty="0"/>
          </a:p>
          <a:p>
            <a:pPr marL="342900" indent="-342900">
              <a:buFont typeface="+mj-lt"/>
              <a:buAutoNum type="arabicPeriod"/>
            </a:pPr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41251622"/>
      </p:ext>
    </p:extLst>
  </p:cSld>
  <p:clrMapOvr>
    <a:masterClrMapping/>
  </p:clrMapOvr>
</p:sld>
</file>

<file path=ppt/theme/theme1.xml><?xml version="1.0" encoding="utf-8"?>
<a:theme xmlns:a="http://schemas.openxmlformats.org/drawingml/2006/main" name="APPLIED">
  <a:themeElements>
    <a:clrScheme name="Simple Light">
      <a:dk1>
        <a:srgbClr val="FFFFFF"/>
      </a:dk1>
      <a:lt1>
        <a:srgbClr val="000000"/>
      </a:lt1>
      <a:dk2>
        <a:srgbClr val="595959"/>
      </a:dk2>
      <a:lt2>
        <a:srgbClr val="EEEEEE"/>
      </a:lt2>
      <a:accent1>
        <a:srgbClr val="007FC2"/>
      </a:accent1>
      <a:accent2>
        <a:srgbClr val="005BB2"/>
      </a:accent2>
      <a:accent3>
        <a:srgbClr val="78909C"/>
      </a:accent3>
      <a:accent4>
        <a:srgbClr val="003CA0"/>
      </a:accent4>
      <a:accent5>
        <a:srgbClr val="002E69"/>
      </a:accent5>
      <a:accent6>
        <a:srgbClr val="FFD966"/>
      </a:accent6>
      <a:hlink>
        <a:srgbClr val="FFD96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PPLIED_template-250320.pptx" id="{7A52F4F5-5518-1A45-8CFD-618E313752CC}" vid="{26F3AED2-6241-9244-96E8-A524CA40A49F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7ADA670D1F2B44BBA786BCB99EB8230" ma:contentTypeVersion="4" ma:contentTypeDescription="Create a new document." ma:contentTypeScope="" ma:versionID="c17bca4fb693fb2972b07c20f925f98e">
  <xsd:schema xmlns:xsd="http://www.w3.org/2001/XMLSchema" xmlns:xs="http://www.w3.org/2001/XMLSchema" xmlns:p="http://schemas.microsoft.com/office/2006/metadata/properties" xmlns:ns2="7b8ef0a9-b9b8-4f6c-8ca9-35eb87a149de" xmlns:ns3="3e8849ca-68a6-4ac9-b153-c1b91cdf1eac" targetNamespace="http://schemas.microsoft.com/office/2006/metadata/properties" ma:root="true" ma:fieldsID="0f413e9fc87466e72f32bdca17ad7681" ns2:_="" ns3:_="">
    <xsd:import namespace="7b8ef0a9-b9b8-4f6c-8ca9-35eb87a149de"/>
    <xsd:import namespace="3e8849ca-68a6-4ac9-b153-c1b91cdf1ea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8ef0a9-b9b8-4f6c-8ca9-35eb87a149d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e8849ca-68a6-4ac9-b153-c1b91cdf1eac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EBE5295E-BE89-43A8-9524-A1236D04734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5583A5E-B6DC-4B72-A6CD-DE6F57CB203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8ef0a9-b9b8-4f6c-8ca9-35eb87a149de"/>
    <ds:schemaRef ds:uri="3e8849ca-68a6-4ac9-b153-c1b91cdf1ea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04E2834-D8A7-44FD-9CFF-A88D23449535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APPLIED</Template>
  <TotalTime>0</TotalTime>
  <Words>1790</Words>
  <Application>Microsoft Office PowerPoint</Application>
  <PresentationFormat>Presentazione su schermo (16:9)</PresentationFormat>
  <Paragraphs>476</Paragraphs>
  <Slides>31</Slides>
  <Notes>21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8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31</vt:i4>
      </vt:variant>
    </vt:vector>
  </HeadingPairs>
  <TitlesOfParts>
    <vt:vector size="40" baseType="lpstr">
      <vt:lpstr>Wingdings</vt:lpstr>
      <vt:lpstr>Arial</vt:lpstr>
      <vt:lpstr>Times New Roman</vt:lpstr>
      <vt:lpstr>Roboto</vt:lpstr>
      <vt:lpstr>Nunito Sans ExtraLight</vt:lpstr>
      <vt:lpstr>Nunito Sans Black</vt:lpstr>
      <vt:lpstr>Nunito Sans</vt:lpstr>
      <vt:lpstr>Nunito Sans Light</vt:lpstr>
      <vt:lpstr>APPLIED</vt:lpstr>
      <vt:lpstr>Presentazione standard di PowerPoint</vt:lpstr>
      <vt:lpstr>Agenda Metodologia</vt:lpstr>
      <vt:lpstr>Contenuti</vt:lpstr>
      <vt:lpstr>Metodologia Cluster analysis</vt:lpstr>
      <vt:lpstr>Clustering K-means clustering</vt:lpstr>
      <vt:lpstr>Clustering K-means clustering</vt:lpstr>
      <vt:lpstr>Clustering Numero di cluster</vt:lpstr>
      <vt:lpstr>Clustering Numero di cluster</vt:lpstr>
      <vt:lpstr>Clustering Variabili</vt:lpstr>
      <vt:lpstr>Clustering Variabili</vt:lpstr>
      <vt:lpstr>Clustering Variabili</vt:lpstr>
      <vt:lpstr>Clustering Variabili</vt:lpstr>
      <vt:lpstr>Findings  Descrizione cluster</vt:lpstr>
      <vt:lpstr>Findings  Descrizione cluster</vt:lpstr>
      <vt:lpstr>Findings  Descrizione cluster</vt:lpstr>
      <vt:lpstr>Findings  Descrizione cluster</vt:lpstr>
      <vt:lpstr>Findings  Descrizione cluster</vt:lpstr>
      <vt:lpstr>Findings  Descrizione cluster</vt:lpstr>
      <vt:lpstr>Findings  Descrizione cluster</vt:lpstr>
      <vt:lpstr>Controllo</vt:lpstr>
      <vt:lpstr>Controllo  Pressione sull’acceleratore</vt:lpstr>
      <vt:lpstr>Controllo  Temperatura dell’olio</vt:lpstr>
      <vt:lpstr>Controllo  Rivoluzioni per minuto</vt:lpstr>
      <vt:lpstr>Controllo  Coppia istantanea</vt:lpstr>
      <vt:lpstr>Controllo  Active launch control</vt:lpstr>
      <vt:lpstr>Controllo  Driving mode</vt:lpstr>
      <vt:lpstr>Controllo  Driving mode</vt:lpstr>
      <vt:lpstr>Controllo  Driving mode</vt:lpstr>
      <vt:lpstr>Findings  Descrizione cluster</vt:lpstr>
      <vt:lpstr>Findings  Descrizione cluster</vt:lpstr>
      <vt:lpstr>Annex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 Ruberti</dc:creator>
  <cp:lastModifiedBy>Ludovica D'Orsa</cp:lastModifiedBy>
  <cp:revision>195</cp:revision>
  <dcterms:created xsi:type="dcterms:W3CDTF">2021-10-06T12:39:56Z</dcterms:created>
  <dcterms:modified xsi:type="dcterms:W3CDTF">2021-12-13T13:45:58Z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0x010100E7ADA670D1F2B44BBA786BCB99EB8230</vt:lpwstr>
  </property>
</Properties>
</file>

<file path=docProps/thumbnail.jpeg>
</file>